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95" r:id="rId2"/>
    <p:sldId id="258" r:id="rId3"/>
    <p:sldId id="397" r:id="rId4"/>
    <p:sldId id="333" r:id="rId5"/>
    <p:sldId id="334" r:id="rId6"/>
    <p:sldId id="385" r:id="rId7"/>
    <p:sldId id="387" r:id="rId8"/>
    <p:sldId id="389" r:id="rId9"/>
    <p:sldId id="390" r:id="rId10"/>
    <p:sldId id="391" r:id="rId11"/>
    <p:sldId id="392" r:id="rId12"/>
    <p:sldId id="393" r:id="rId13"/>
    <p:sldId id="394" r:id="rId14"/>
    <p:sldId id="257" r:id="rId15"/>
    <p:sldId id="39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214" autoAdjust="0"/>
  </p:normalViewPr>
  <p:slideViewPr>
    <p:cSldViewPr snapToGrid="0">
      <p:cViewPr varScale="1">
        <p:scale>
          <a:sx n="81" d="100"/>
          <a:sy n="81" d="100"/>
        </p:scale>
        <p:origin x="754" y="67"/>
      </p:cViewPr>
      <p:guideLst/>
    </p:cSldViewPr>
  </p:slideViewPr>
  <p:outlineViewPr>
    <p:cViewPr>
      <p:scale>
        <a:sx n="33" d="100"/>
        <a:sy n="33" d="100"/>
      </p:scale>
      <p:origin x="0" y="-574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9B065-40F1-43A5-BD68-29C0B1D028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176B8F-F906-4DFB-A985-92056F615E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2EB44-482B-4E3C-B4E1-EED486F9F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1A7E-A2F2-4EC7-8CD7-9388260AE58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F6522-1B13-4415-8523-1DF6CA7FB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256028-C060-4C88-898E-40F5297D0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26C6-0EBA-4B43-9199-8D7266206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450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7D2E7-3158-4BBA-925B-67B6A575B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9094A-4C0A-4CF9-956D-AB271592D3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98448-39DD-430D-8DF7-6A853C03C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1A7E-A2F2-4EC7-8CD7-9388260AE58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A464DC-C357-4FEE-898A-002C1F7D4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171E4-DEC5-4A35-B81D-FD0DFE6CB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26C6-0EBA-4B43-9199-8D7266206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718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B0179-4669-43B2-A066-0D79B18CF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CFF54F-7FAD-4E76-8525-FD8B12F86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454D6-27BB-494D-8515-105761D18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1A7E-A2F2-4EC7-8CD7-9388260AE58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26973D-C179-4BD9-9F3D-51A13360D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E7704-9AB0-4C5F-8666-02EED692B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26C6-0EBA-4B43-9199-8D7266206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669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849C0-7228-45AD-B17F-DA03DADA3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33266-330B-4ADC-A775-A0E768E19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B3F82F-FDBC-4533-86AD-46C9A6BEFB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3071E4-2A8D-40EC-B0E3-21757A1AE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1A7E-A2F2-4EC7-8CD7-9388260AE58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20D8DD-F8BB-41B4-853D-138835A22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D30771-6B66-46C9-97C5-FA3635067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26C6-0EBA-4B43-9199-8D7266206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380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B2245-5C97-4020-81BE-7EC36F2C9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DFDC8B-8194-46D6-B048-9A9314A62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22082E-776A-4AF5-B217-796B868C0E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5AB5AA-7630-431C-A460-28A328CB11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248F84-8DD5-40D8-9DE0-AA86F4DB1A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701DB7-9912-406B-BF84-AAE83238A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1A7E-A2F2-4EC7-8CD7-9388260AE58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BBB6B1-4B0B-463B-B799-75B2BECEB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EFA74A-AD3F-4472-9D3E-FE17C972B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26C6-0EBA-4B43-9199-8D7266206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520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028A4-E2F0-4818-9002-A27821654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FC0239-D165-4878-95F4-8E4A124DB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1A7E-A2F2-4EC7-8CD7-9388260AE58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B57D9B-5D08-4223-9094-440D3B834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3C662A-266E-4DFD-ABAF-8F9A341ED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26C6-0EBA-4B43-9199-8D7266206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070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4EF72A-C7E6-4884-B0BE-7BAE0568E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1A7E-A2F2-4EC7-8CD7-9388260AE58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249D73-2075-45B7-A1AA-F4C48876D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F7BA2-626F-4C22-B128-B425B296B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26C6-0EBA-4B43-9199-8D7266206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38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93806-5F48-44A9-8171-E9E236625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2639C-3E1F-4EF0-919A-90AD19A34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CBB33F-8786-49CE-9270-F2FA1D80E9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6A89C2-771B-43DC-97AD-53D8BA2CF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1A7E-A2F2-4EC7-8CD7-9388260AE58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91070E-A837-4670-A3A7-859CE5434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0056AF-866A-4117-96DB-BEB406648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26C6-0EBA-4B43-9199-8D7266206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744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C0335-71A2-463E-87BC-3A2C9894F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A28854-D3A0-4476-B196-1296C5E55D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FC1D07-C917-4FE1-B176-0708736F52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282397-803C-462E-8924-7548D8A46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1A7E-A2F2-4EC7-8CD7-9388260AE58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504362-1614-4806-9E0D-81A3EAF0C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895FFC-1732-4D1D-AF29-9858AA7B6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26C6-0EBA-4B43-9199-8D7266206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632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7156A-88EE-4F82-BB0D-0F2B8B5DA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92717C-5FD7-42F2-868C-3D67F07807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45F035-B0A3-414D-AE27-28AFD20EC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1A7E-A2F2-4EC7-8CD7-9388260AE58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16756-0170-43F6-A4FA-09723F7A2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ABE297-E807-45A6-8E27-4EAC0C89C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26C6-0EBA-4B43-9199-8D7266206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124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A9E233-A54C-496E-9BEA-314079F06D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0C871B-96ED-42F9-BCA7-78CE57F8B5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4DA4A-06C1-472D-BE00-E01190171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1A7E-A2F2-4EC7-8CD7-9388260AE58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ADDD6E-D58D-4C43-AD34-7ABB2406B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5098CA-43BB-4544-94C6-B8C47526B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26C6-0EBA-4B43-9199-8D7266206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992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CA23EE-BA56-4096-ACBE-66E8382C7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2CD544-8BC9-4F26-B4D3-81C92A1D9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4D7054-3D4B-4BE8-9B1E-55D81552C9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EB1A7E-A2F2-4EC7-8CD7-9388260AE58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E6471-38D9-4B13-8FF4-FA9910351C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1599CF-30C9-4908-9891-C2E38BA58C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E826C6-0EBA-4B43-9199-8D7266206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511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ailystar.com.lb/News/Lebanon-News/2019/Oct-13/493450-bassil-says-to-visit-syria-to-secure-refugee-return.ash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>
            <a:extLst>
              <a:ext uri="{FF2B5EF4-FFF2-40B4-BE49-F238E27FC236}">
                <a16:creationId xmlns:a16="http://schemas.microsoft.com/office/drawing/2014/main" id="{1AE83C66-F057-483F-A83E-8973A83B46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9" b="7163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9C0F6B0-55F0-49C7-9878-67143AED52C8}"/>
              </a:ext>
            </a:extLst>
          </p:cNvPr>
          <p:cNvSpPr/>
          <p:nvPr/>
        </p:nvSpPr>
        <p:spPr>
          <a:xfrm>
            <a:off x="2740058" y="3691511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Refugee Hosts Conference</a:t>
            </a:r>
          </a:p>
          <a:p>
            <a:pPr algn="ctr"/>
            <a:r>
              <a:rPr lang="en-GB" sz="3200" b="1" dirty="0">
                <a:solidFill>
                  <a:schemeClr val="bg1"/>
                </a:solidFill>
              </a:rPr>
              <a:t>25 October 2019, University College London. </a:t>
            </a:r>
          </a:p>
          <a:p>
            <a:pPr algn="ctr"/>
            <a:endParaRPr lang="en-GB"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en-GB" sz="3200" b="1" dirty="0" err="1">
                <a:solidFill>
                  <a:schemeClr val="bg2"/>
                </a:solidFill>
              </a:rPr>
              <a:t>Dr.</a:t>
            </a:r>
            <a:r>
              <a:rPr lang="en-GB" sz="3200" b="1" dirty="0">
                <a:solidFill>
                  <a:schemeClr val="bg2"/>
                </a:solidFill>
              </a:rPr>
              <a:t> Tamirace Fakhoury</a:t>
            </a:r>
          </a:p>
          <a:p>
            <a:pPr algn="ctr"/>
            <a:r>
              <a:rPr lang="en-GB" sz="3200" b="1" dirty="0">
                <a:solidFill>
                  <a:schemeClr val="bg2"/>
                </a:solidFill>
              </a:rPr>
              <a:t>Lebanese American University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118F54-EFE8-4889-9BA3-555A8EA7DCBB}"/>
              </a:ext>
            </a:extLst>
          </p:cNvPr>
          <p:cNvSpPr/>
          <p:nvPr/>
        </p:nvSpPr>
        <p:spPr>
          <a:xfrm>
            <a:off x="2064470" y="595401"/>
            <a:ext cx="811647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/>
              <a:t>Refugee Return, Geopolitics and War Imaginaries</a:t>
            </a:r>
          </a:p>
        </p:txBody>
      </p:sp>
    </p:spTree>
    <p:extLst>
      <p:ext uri="{BB962C8B-B14F-4D97-AF65-F5344CB8AC3E}">
        <p14:creationId xmlns:p14="http://schemas.microsoft.com/office/powerpoint/2010/main" val="3894388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78150-631D-4C11-9CD0-0F1528569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ngsana New" panose="020B0502040204020203" pitchFamily="18" charset="-34"/>
              </a:rPr>
              <a:t>Syrian refugee return: are conditions favorable? 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8EE8C0A-C303-45A0-8525-0D0846C347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64" y="2267529"/>
            <a:ext cx="10515600" cy="3153494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08D9B0-34EA-4E1D-BD28-7D10C045CB21}"/>
              </a:ext>
            </a:extLst>
          </p:cNvPr>
          <p:cNvSpPr/>
          <p:nvPr/>
        </p:nvSpPr>
        <p:spPr>
          <a:xfrm>
            <a:off x="7412617" y="5813198"/>
            <a:ext cx="30228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Source: #AUB4Refugees</a:t>
            </a:r>
          </a:p>
        </p:txBody>
      </p:sp>
    </p:spTree>
    <p:extLst>
      <p:ext uri="{BB962C8B-B14F-4D97-AF65-F5344CB8AC3E}">
        <p14:creationId xmlns:p14="http://schemas.microsoft.com/office/powerpoint/2010/main" val="1339052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41585-8BBE-47D7-8507-31969E126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en-US">
              <a:latin typeface="+mn-lt"/>
            </a:endParaRPr>
          </a:p>
        </p:txBody>
      </p:sp>
      <p:pic>
        <p:nvPicPr>
          <p:cNvPr id="4" name="Content Placeholder 3" descr="Screen Clipping">
            <a:extLst>
              <a:ext uri="{FF2B5EF4-FFF2-40B4-BE49-F238E27FC236}">
                <a16:creationId xmlns:a16="http://schemas.microsoft.com/office/drawing/2014/main" id="{68D02264-5C4C-44A5-BE6F-AA76B35BEB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9" b="7163"/>
          <a:stretch/>
        </p:blipFill>
        <p:spPr>
          <a:xfrm>
            <a:off x="0" y="0"/>
            <a:ext cx="12265459" cy="689570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C7FE3FE-5C93-4E8D-8FBE-6C3530AC210B}"/>
              </a:ext>
            </a:extLst>
          </p:cNvPr>
          <p:cNvSpPr/>
          <p:nvPr/>
        </p:nvSpPr>
        <p:spPr>
          <a:xfrm>
            <a:off x="103695" y="365124"/>
            <a:ext cx="1166095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chemeClr val="tx1">
                    <a:lumMod val="95000"/>
                    <a:lumOff val="5000"/>
                  </a:schemeClr>
                </a:solidFill>
                <a:cs typeface="Angsana New" panose="020B0502040204020203" pitchFamily="18" charset="-34"/>
              </a:rPr>
              <a:t>Negotiating refugee rights in spaces of fragmentation and ambiguity.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chemeClr val="tx1">
                    <a:lumMod val="95000"/>
                    <a:lumOff val="5000"/>
                  </a:schemeClr>
                </a:solidFill>
                <a:cs typeface="Angsana New" panose="020B0502040204020203" pitchFamily="18" charset="-34"/>
              </a:rPr>
              <a:t>Politics of refugee return: key site of contestation, bargaining leverage, and a "balance-of-power” game.  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  <a:cs typeface="Angsana New" panose="020B0502040204020203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68811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people standing on top of a mountain&#10;&#10;Description automatically generated">
            <a:extLst>
              <a:ext uri="{FF2B5EF4-FFF2-40B4-BE49-F238E27FC236}">
                <a16:creationId xmlns:a16="http://schemas.microsoft.com/office/drawing/2014/main" id="{34BA0EA9-7C29-42F5-8638-57B160AF10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08" b="90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sp>
        <p:nvSpPr>
          <p:cNvPr id="15" name="Rectangle 12">
            <a:extLst>
              <a:ext uri="{FF2B5EF4-FFF2-40B4-BE49-F238E27FC236}">
                <a16:creationId xmlns:a16="http://schemas.microsoft.com/office/drawing/2014/main" id="{257363FD-7E77-4145-9483-331A807A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6802" cy="6858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DEE026-482B-4BCB-8E39-712DE748A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400" b="1">
                <a:latin typeface="+mn-lt"/>
                <a:cs typeface="Angsana New" panose="020B0502040204020203" pitchFamily="18" charset="-34"/>
              </a:rPr>
              <a:t>Key questions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08BE8-2384-42FF-9AA7-11DFC16E5A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+mn-lt"/>
                <a:cs typeface="Angsana New" panose="020B0502040204020203" pitchFamily="18" charset="-34"/>
              </a:rPr>
              <a:t>how have some of Lebanon’s key governance actors cooperated and clashed on refugee return? </a:t>
            </a:r>
          </a:p>
          <a:p>
            <a:r>
              <a:rPr lang="en-GB" sz="2800" dirty="0">
                <a:latin typeface="+mn-lt"/>
                <a:cs typeface="Angsana New" panose="020B0502040204020203" pitchFamily="18" charset="-34"/>
              </a:rPr>
              <a:t>How have they capitalized on the politics of return to maximize their gains</a:t>
            </a:r>
            <a:r>
              <a:rPr lang="en-US" sz="2800" dirty="0">
                <a:latin typeface="+mn-lt"/>
                <a:cs typeface="Angsana New" panose="020B0502040204020203" pitchFamily="18" charset="-34"/>
              </a:rPr>
              <a:t>? </a:t>
            </a:r>
          </a:p>
          <a:p>
            <a:r>
              <a:rPr lang="en-US" sz="2800" dirty="0">
                <a:latin typeface="+mn-lt"/>
                <a:cs typeface="Angsana New" panose="020B0502040204020203" pitchFamily="18" charset="-34"/>
              </a:rPr>
              <a:t>And how do their fragmented refugee return agendas </a:t>
            </a:r>
            <a:r>
              <a:rPr lang="en-US" sz="2800" i="1" dirty="0">
                <a:latin typeface="+mn-lt"/>
                <a:cs typeface="Angsana New" panose="020B0502040204020203" pitchFamily="18" charset="-34"/>
              </a:rPr>
              <a:t>paradoxically</a:t>
            </a:r>
            <a:r>
              <a:rPr lang="en-US" sz="2800" dirty="0">
                <a:latin typeface="+mn-lt"/>
                <a:cs typeface="Angsana New" panose="020B0502040204020203" pitchFamily="18" charset="-34"/>
              </a:rPr>
              <a:t> serve the authority of the state? </a:t>
            </a:r>
          </a:p>
        </p:txBody>
      </p:sp>
    </p:spTree>
    <p:extLst>
      <p:ext uri="{BB962C8B-B14F-4D97-AF65-F5344CB8AC3E}">
        <p14:creationId xmlns:p14="http://schemas.microsoft.com/office/powerpoint/2010/main" val="727129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building, person, outdoor, man&#10;&#10;Description automatically generated">
            <a:extLst>
              <a:ext uri="{FF2B5EF4-FFF2-40B4-BE49-F238E27FC236}">
                <a16:creationId xmlns:a16="http://schemas.microsoft.com/office/drawing/2014/main" id="{55CB43AF-74BB-4B4D-BE36-38E4227C8D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39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53F1AF-73EB-4A20-90CD-5A2B0E59C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400" b="1" dirty="0">
                <a:latin typeface="+mn-lt"/>
                <a:cs typeface="Angsana New" panose="020B0502040204020203" pitchFamily="18" charset="-34"/>
              </a:rPr>
              <a:t>Structure</a:t>
            </a:r>
            <a:r>
              <a:rPr lang="en-US" sz="4400" dirty="0">
                <a:latin typeface="+mn-lt"/>
                <a:cs typeface="Angsana New" panose="020B0502040204020203" pitchFamily="18" charset="-34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41685-B7B7-4564-8FEE-DD654ED71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+mn-lt"/>
                <a:cs typeface="Angsana New" panose="020B0502040204020203" pitchFamily="18" charset="-34"/>
              </a:rPr>
              <a:t>Mapping the proliferation of actors involved in return initiatives. </a:t>
            </a:r>
          </a:p>
          <a:p>
            <a:r>
              <a:rPr lang="en-GB" sz="2800" dirty="0">
                <a:latin typeface="+mn-lt"/>
                <a:cs typeface="Angsana New" panose="020B0502040204020203" pitchFamily="18" charset="-34"/>
              </a:rPr>
              <a:t>Exploring their conflicting preferences</a:t>
            </a:r>
          </a:p>
          <a:p>
            <a:r>
              <a:rPr lang="en-GB" sz="2800" dirty="0">
                <a:latin typeface="+mn-lt"/>
                <a:cs typeface="Angsana New" panose="020B0502040204020203" pitchFamily="18" charset="-34"/>
              </a:rPr>
              <a:t>Analysing motives rooted in war imaginaries, geopolitical interests and relationships of power</a:t>
            </a:r>
            <a:endParaRPr lang="en-US" sz="2800" dirty="0">
              <a:latin typeface="+mn-lt"/>
              <a:cs typeface="Angsana New" panose="020B0502040204020203" pitchFamily="18" charset="-34"/>
            </a:endParaRPr>
          </a:p>
          <a:p>
            <a:endParaRPr lang="en-US" sz="2800" dirty="0">
              <a:latin typeface="+mn-lt"/>
              <a:cs typeface="Angsana New" panose="020B0502040204020203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73238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uilding, person, outdoor, man&#10;&#10;Description automatically generated">
            <a:extLst>
              <a:ext uri="{FF2B5EF4-FFF2-40B4-BE49-F238E27FC236}">
                <a16:creationId xmlns:a16="http://schemas.microsoft.com/office/drawing/2014/main" id="{3B65DBD0-7E0A-44D7-969F-CD7DA487E3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39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BC0555-77AA-4983-A85F-82D6E7626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651" y="619649"/>
            <a:ext cx="10515600" cy="1325563"/>
          </a:xfrm>
        </p:spPr>
        <p:txBody>
          <a:bodyPr>
            <a:normAutofit/>
          </a:bodyPr>
          <a:lstStyle/>
          <a:p>
            <a:r>
              <a:rPr lang="it-IT" sz="4400" b="1" dirty="0">
                <a:latin typeface="+mn-lt"/>
                <a:cs typeface="Angsana New" panose="020B0502040204020203" pitchFamily="18" charset="-34"/>
              </a:rPr>
              <a:t>Backgrounder:  Lebanon’s refugee system </a:t>
            </a:r>
            <a:br>
              <a:rPr lang="en-US" sz="4400" dirty="0">
                <a:latin typeface="+mn-lt"/>
                <a:cs typeface="Angsana New" panose="020B0502040204020203" pitchFamily="18" charset="-34"/>
              </a:rPr>
            </a:br>
            <a:endParaRPr lang="en-US" sz="4400" dirty="0">
              <a:latin typeface="+mn-lt"/>
              <a:cs typeface="Angsana New" panose="020B0502040204020203" pitchFamily="18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81D0A8-6EFD-44A5-95FA-6F9DF1AEF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9638"/>
            <a:ext cx="10515600" cy="4351338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+mn-lt"/>
                <a:cs typeface="Angsana New" panose="020B0502040204020203" pitchFamily="18" charset="-34"/>
              </a:rPr>
              <a:t>A “sectarian-based model of politics” (Rogan 2009): political offices and appointments organized in accordance with sectarian criteria</a:t>
            </a:r>
          </a:p>
          <a:p>
            <a:r>
              <a:rPr lang="en-US" sz="2800" dirty="0">
                <a:latin typeface="+mn-lt"/>
                <a:cs typeface="Angsana New" panose="020B0502040204020203" pitchFamily="18" charset="-34"/>
              </a:rPr>
              <a:t>Asylum system: highly fragmented with both formal and informal structures</a:t>
            </a:r>
          </a:p>
          <a:p>
            <a:r>
              <a:rPr lang="en-GB" sz="2800" dirty="0">
                <a:latin typeface="+mn-lt"/>
                <a:cs typeface="Angsana New" panose="020B0502040204020203" pitchFamily="18" charset="-34"/>
              </a:rPr>
              <a:t>Portrayal of refugees as a threat to Lebanon’s demographics and its sectarian power-sharing balance . </a:t>
            </a:r>
          </a:p>
          <a:p>
            <a:endParaRPr lang="en-GB" sz="2800" dirty="0">
              <a:latin typeface="+mn-lt"/>
              <a:cs typeface="Angsana New" panose="020B0502040204020203" pitchFamily="18" charset="-34"/>
            </a:endParaRPr>
          </a:p>
          <a:p>
            <a:pPr marL="0" indent="0">
              <a:buNone/>
            </a:pPr>
            <a:endParaRPr lang="en-US" sz="2800" b="1" dirty="0">
              <a:latin typeface="+mn-lt"/>
              <a:cs typeface="Angsana New" panose="020B0502040204020203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71752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uilding, person, outdoor, man&#10;&#10;Description automatically generated">
            <a:extLst>
              <a:ext uri="{FF2B5EF4-FFF2-40B4-BE49-F238E27FC236}">
                <a16:creationId xmlns:a16="http://schemas.microsoft.com/office/drawing/2014/main" id="{AD061AED-CBC8-4DE0-9FCB-BD0CE9C341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39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8753DC-A124-4EF8-951F-AC33AB792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224" y="91748"/>
            <a:ext cx="10515600" cy="1325563"/>
          </a:xfrm>
        </p:spPr>
        <p:txBody>
          <a:bodyPr>
            <a:normAutofit/>
          </a:bodyPr>
          <a:lstStyle/>
          <a:p>
            <a:br>
              <a:rPr lang="en-GB" sz="4400" b="1" dirty="0">
                <a:latin typeface="+mn-lt"/>
                <a:cs typeface="Angsana New" panose="020B0502040204020203" pitchFamily="18" charset="-34"/>
              </a:rPr>
            </a:br>
            <a:r>
              <a:rPr lang="en-GB" sz="4400" b="1" dirty="0">
                <a:latin typeface="+mn-lt"/>
                <a:cs typeface="Angsana New" panose="020B0502040204020203" pitchFamily="18" charset="-34"/>
              </a:rPr>
              <a:t>Lebanon’s policy frame</a:t>
            </a:r>
            <a:endParaRPr lang="en-US" sz="4400" dirty="0">
              <a:latin typeface="+mn-lt"/>
              <a:cs typeface="Angsana New" panose="020B0502040204020203" pitchFamily="18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77E-02B5-4A66-A7E8-376FCE69A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800" dirty="0">
                <a:latin typeface="+mn-lt"/>
                <a:cs typeface="Angsana New" panose="020B0502040204020203" pitchFamily="18" charset="-34"/>
              </a:rPr>
              <a:t>In the first years of the Syrian conflict, the Lebanese government has held an open-border policy, framing Syrians as “displaced” (</a:t>
            </a:r>
            <a:r>
              <a:rPr lang="en-US" sz="2800" i="1" dirty="0" err="1">
                <a:latin typeface="+mn-lt"/>
                <a:cs typeface="Angsana New" panose="020B0502040204020203" pitchFamily="18" charset="-34"/>
              </a:rPr>
              <a:t>Nazihin</a:t>
            </a:r>
            <a:r>
              <a:rPr lang="en-US" sz="2800" dirty="0">
                <a:latin typeface="+mn-lt"/>
                <a:cs typeface="Angsana New" panose="020B0502040204020203" pitchFamily="18" charset="-34"/>
              </a:rPr>
              <a:t>)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latin typeface="+mn-lt"/>
                <a:cs typeface="Angsana New" panose="020B0502040204020203" pitchFamily="18" charset="-34"/>
              </a:rPr>
              <a:t>Since 2014, it has adopted more restrictive border and policy procedures.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latin typeface="+mn-lt"/>
                <a:cs typeface="Angsana New" panose="020B0502040204020203" pitchFamily="18" charset="-34"/>
              </a:rPr>
              <a:t>In May 2015, the UNHCR suspended all registration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latin typeface="+mn-lt"/>
                <a:cs typeface="Angsana New" panose="020B0502040204020203" pitchFamily="18" charset="-34"/>
              </a:rPr>
              <a:t>Currently, Lebanon is promoting a bold politics of refugee return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latin typeface="+mn-lt"/>
                <a:cs typeface="Angsana New" panose="020B0502040204020203" pitchFamily="18" charset="-34"/>
              </a:rPr>
              <a:t>In this context, actors have developed various formal and informal refugee return channels (Fakhoury and Ozkul 2019) </a:t>
            </a:r>
          </a:p>
          <a:p>
            <a:endParaRPr lang="en-US" sz="2800" dirty="0">
              <a:latin typeface="+mn-lt"/>
              <a:cs typeface="Angsana New" panose="020B0502040204020203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66790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uilding, person, outdoor, man&#10;&#10;Description automatically generated">
            <a:extLst>
              <a:ext uri="{FF2B5EF4-FFF2-40B4-BE49-F238E27FC236}">
                <a16:creationId xmlns:a16="http://schemas.microsoft.com/office/drawing/2014/main" id="{8C829570-36C0-4433-8D64-B0234B6838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39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FACBDB-B1B6-4EB5-A154-0D98C948E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4400" b="1" dirty="0">
                <a:latin typeface="+mn-lt"/>
                <a:cs typeface="Angsana New" panose="020B0502040204020203" pitchFamily="18" charset="-34"/>
              </a:rPr>
              <a:t>A multitude of actors coordinating returns </a:t>
            </a:r>
            <a:endParaRPr lang="en-US" sz="4400" dirty="0">
              <a:latin typeface="+mn-lt"/>
              <a:cs typeface="Angsana New" panose="020B0502040204020203" pitchFamily="18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35707-C850-4CA3-B19E-70AC36C18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>
                <a:latin typeface="+mn-lt"/>
                <a:cs typeface="Angsana New" panose="020B0502040204020203" pitchFamily="18" charset="-34"/>
              </a:rPr>
              <a:t>Various formal and informal actors have embarked on refugee return initiatives. </a:t>
            </a:r>
          </a:p>
          <a:p>
            <a:r>
              <a:rPr lang="en-GB" sz="2800" dirty="0">
                <a:latin typeface="+mn-lt"/>
                <a:cs typeface="Angsana New" panose="020B0502040204020203" pitchFamily="18" charset="-34"/>
              </a:rPr>
              <a:t>General Security Offices (GSO) coordinate an official channel for Syrians to apply for voluntary returns. </a:t>
            </a:r>
          </a:p>
          <a:p>
            <a:r>
              <a:rPr lang="en-GB" sz="2800" dirty="0">
                <a:latin typeface="+mn-lt"/>
                <a:cs typeface="Angsana New" panose="020B0502040204020203" pitchFamily="18" charset="-34"/>
              </a:rPr>
              <a:t>Some political parties close to the Syrian regime have devised informal committees to process applications </a:t>
            </a:r>
          </a:p>
          <a:p>
            <a:r>
              <a:rPr lang="en-GB" sz="2800" dirty="0">
                <a:latin typeface="+mn-lt"/>
                <a:cs typeface="Angsana New" panose="020B0502040204020203" pitchFamily="18" charset="-34"/>
              </a:rPr>
              <a:t>Religious authorities have played a key role in legitimizing return initiatives</a:t>
            </a:r>
            <a:endParaRPr lang="en-US" sz="2800" dirty="0">
              <a:latin typeface="+mn-lt"/>
              <a:cs typeface="Angsana New" panose="020B0502040204020203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79023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uilding, person, outdoor, man&#10;&#10;Description automatically generated">
            <a:extLst>
              <a:ext uri="{FF2B5EF4-FFF2-40B4-BE49-F238E27FC236}">
                <a16:creationId xmlns:a16="http://schemas.microsoft.com/office/drawing/2014/main" id="{CEC58AA8-486A-45FC-B763-254F1877FA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39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EB20AC-A2C2-4A73-857B-3D5928C03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4400" b="1" dirty="0">
                <a:latin typeface="+mn-lt"/>
                <a:cs typeface="Angsana New" panose="020B0502040204020203" pitchFamily="18" charset="-34"/>
              </a:rPr>
              <a:t>Conflicting preferences over the politics of refugee return</a:t>
            </a:r>
            <a:endParaRPr lang="en-US" sz="4400" dirty="0">
              <a:latin typeface="+mn-lt"/>
              <a:cs typeface="Angsana New" panose="020B0502040204020203" pitchFamily="18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667CD-CA1C-4F11-9E37-4CC50775C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867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>
                <a:latin typeface="+mn-lt"/>
                <a:cs typeface="Angsana New" panose="020B0502040204020203" pitchFamily="18" charset="-34"/>
              </a:rPr>
              <a:t>Lebanon’s key governance actors (pro-Syrian and anti-Syrian actors) disagree over the following issues: </a:t>
            </a:r>
          </a:p>
          <a:p>
            <a:r>
              <a:rPr lang="en-GB" sz="2800" dirty="0">
                <a:latin typeface="+mn-lt"/>
                <a:cs typeface="Angsana New" panose="020B0502040204020203" pitchFamily="18" charset="-34"/>
              </a:rPr>
              <a:t>The relationship with the Syrian regime (normalization of ties)</a:t>
            </a:r>
          </a:p>
          <a:p>
            <a:r>
              <a:rPr lang="en-GB" sz="2800" dirty="0">
                <a:latin typeface="+mn-lt"/>
                <a:cs typeface="Angsana New" panose="020B0502040204020203" pitchFamily="18" charset="-34"/>
              </a:rPr>
              <a:t> The actors that Lebanon is set to coordinate with</a:t>
            </a:r>
          </a:p>
          <a:p>
            <a:r>
              <a:rPr lang="en-GB" sz="2800" dirty="0">
                <a:latin typeface="+mn-lt"/>
                <a:cs typeface="Angsana New" panose="020B0502040204020203" pitchFamily="18" charset="-34"/>
              </a:rPr>
              <a:t>The conditions/temporalities underlying Syrian refugee return</a:t>
            </a:r>
          </a:p>
          <a:p>
            <a:r>
              <a:rPr lang="en-GB" sz="2800" dirty="0">
                <a:latin typeface="+mn-lt"/>
                <a:cs typeface="Angsana New" panose="020B0502040204020203" pitchFamily="18" charset="-34"/>
              </a:rPr>
              <a:t>International actors funding refugee stay in Lebanon. </a:t>
            </a:r>
            <a:endParaRPr lang="en-US" sz="2800" dirty="0">
              <a:latin typeface="+mn-lt"/>
              <a:cs typeface="Angsana New" panose="020B0502040204020203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5963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uilding, person, outdoor, man&#10;&#10;Description automatically generated">
            <a:extLst>
              <a:ext uri="{FF2B5EF4-FFF2-40B4-BE49-F238E27FC236}">
                <a16:creationId xmlns:a16="http://schemas.microsoft.com/office/drawing/2014/main" id="{06D9D3C3-5C76-491D-9C0E-5D008A1C8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39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3168A6-7EAA-438A-B967-B4C1BDE91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en-GB" sz="4900" b="1" dirty="0">
                <a:latin typeface="+mn-lt"/>
                <a:cs typeface="Angsana New" panose="020B0502040204020203" pitchFamily="18" charset="-34"/>
              </a:rPr>
            </a:br>
            <a:r>
              <a:rPr lang="en-GB" sz="4900" b="1" dirty="0">
                <a:latin typeface="+mn-lt"/>
                <a:cs typeface="Angsana New" panose="020B0502040204020203" pitchFamily="18" charset="-34"/>
              </a:rPr>
              <a:t>What is at stake? Embedded motives and competing war imaginaries</a:t>
            </a:r>
            <a:br>
              <a:rPr lang="en-US" sz="2800" b="1" dirty="0">
                <a:latin typeface="+mn-lt"/>
                <a:cs typeface="Angsana New" panose="020B0502040204020203" pitchFamily="18" charset="-34"/>
              </a:rPr>
            </a:br>
            <a:endParaRPr lang="en-US" sz="2800" dirty="0">
              <a:latin typeface="+mn-lt"/>
              <a:cs typeface="Angsana New" panose="020B0502040204020203" pitchFamily="18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FF57A-E5ED-41E2-B865-DC63B87A9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359" y="2141537"/>
            <a:ext cx="10515600" cy="4351338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+mn-lt"/>
                <a:cs typeface="Angsana New" panose="020B0502040204020203" pitchFamily="18" charset="-34"/>
              </a:rPr>
              <a:t>The issue of refugee return cannot be separated from Lebanese actors’ “war imaginaries” and history of tensions with the Syrian regime. </a:t>
            </a:r>
          </a:p>
          <a:p>
            <a:r>
              <a:rPr lang="en-US" sz="2800" dirty="0">
                <a:latin typeface="+mn-lt"/>
                <a:cs typeface="Angsana New" panose="020B0502040204020203" pitchFamily="18" charset="-34"/>
              </a:rPr>
              <a:t>In such imaginary constructs</a:t>
            </a:r>
            <a:r>
              <a:rPr lang="en-GB" sz="2800" dirty="0">
                <a:latin typeface="+mn-lt"/>
                <a:cs typeface="Angsana New" panose="020B0502040204020203" pitchFamily="18" charset="-34"/>
              </a:rPr>
              <a:t>, the politics of Syrian refugee return has become closely tied to the fate of post-conflict Syria </a:t>
            </a:r>
          </a:p>
          <a:p>
            <a:r>
              <a:rPr lang="en-GB" sz="2800" dirty="0">
                <a:latin typeface="+mn-lt"/>
                <a:cs typeface="Angsana New" panose="020B0502040204020203" pitchFamily="18" charset="-34"/>
              </a:rPr>
              <a:t>Competing actors draw on refugee return as a strategic avenue to reinforce their alliances, secure their interests, and deploy authority in the shadow of Syria’s war.</a:t>
            </a:r>
            <a:endParaRPr lang="en-US" sz="2800" dirty="0">
              <a:latin typeface="+mn-lt"/>
              <a:cs typeface="Angsana New" panose="020B0502040204020203" pitchFamily="18" charset="-34"/>
            </a:endParaRPr>
          </a:p>
          <a:p>
            <a:endParaRPr lang="en-US" sz="2800" dirty="0">
              <a:latin typeface="+mn-lt"/>
              <a:cs typeface="Angsana New" panose="020B0502040204020203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34134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uilding, person, outdoor, man&#10;&#10;Description automatically generated">
            <a:extLst>
              <a:ext uri="{FF2B5EF4-FFF2-40B4-BE49-F238E27FC236}">
                <a16:creationId xmlns:a16="http://schemas.microsoft.com/office/drawing/2014/main" id="{B224805C-198C-4157-B852-006774926D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39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1A425C-7FD7-45D4-915C-7B43BE11F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4400" b="1">
                <a:latin typeface="+mn-lt"/>
                <a:cs typeface="Angsana New" panose="020B0502040204020203" pitchFamily="18" charset="-34"/>
              </a:rPr>
              <a:t>What is at stake? Embedded motives and competing war imaginaries</a:t>
            </a:r>
            <a:endParaRPr lang="en-US" sz="4400">
              <a:latin typeface="+mn-lt"/>
              <a:cs typeface="Angsana New" panose="020B0502040204020203" pitchFamily="18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00045-6939-4ACD-AE42-6DE68794F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+mn-lt"/>
                <a:cs typeface="Angsana New" panose="020B0502040204020203" pitchFamily="18" charset="-34"/>
              </a:rPr>
              <a:t>Forming alliances </a:t>
            </a:r>
            <a:r>
              <a:rPr lang="en-GB" sz="2800" dirty="0">
                <a:latin typeface="+mn-lt"/>
                <a:cs typeface="Angsana New" panose="020B0502040204020203" pitchFamily="18" charset="-34"/>
              </a:rPr>
              <a:t>and securing payoffs </a:t>
            </a:r>
            <a:endParaRPr lang="en-US" sz="2800" dirty="0">
              <a:latin typeface="+mn-lt"/>
              <a:cs typeface="Angsana New" panose="020B0502040204020203" pitchFamily="18" charset="-34"/>
            </a:endParaRPr>
          </a:p>
          <a:p>
            <a:r>
              <a:rPr lang="en-GB" sz="2800" dirty="0">
                <a:latin typeface="+mn-lt"/>
                <a:cs typeface="Angsana New" panose="020B0502040204020203" pitchFamily="18" charset="-34"/>
              </a:rPr>
              <a:t>Deploying authority and cementing power structures</a:t>
            </a:r>
          </a:p>
          <a:p>
            <a:r>
              <a:rPr lang="en-US" sz="2800" dirty="0">
                <a:latin typeface="+mn-lt"/>
                <a:cs typeface="Angsana New" panose="020B0502040204020203" pitchFamily="18" charset="-34"/>
              </a:rPr>
              <a:t>Casting themselves as security managers, brokers and mediators </a:t>
            </a:r>
          </a:p>
          <a:p>
            <a:endParaRPr lang="en-US" sz="2800" dirty="0">
              <a:latin typeface="+mn-lt"/>
              <a:cs typeface="Angsana New" panose="020B0502040204020203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82155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uilding, person, outdoor, man&#10;&#10;Description automatically generated">
            <a:extLst>
              <a:ext uri="{FF2B5EF4-FFF2-40B4-BE49-F238E27FC236}">
                <a16:creationId xmlns:a16="http://schemas.microsoft.com/office/drawing/2014/main" id="{2EFE4FF2-6752-4808-9DCA-48415118CF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39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5E4F2F-C5FF-4ED5-B44B-0D779E86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sz="4400" b="1" dirty="0">
                <a:latin typeface="+mn-lt"/>
                <a:cs typeface="Angsana New" panose="020B0502040204020203" pitchFamily="18" charset="-34"/>
              </a:rPr>
              <a:t>Are there benefits to informality and fragmentation? </a:t>
            </a:r>
            <a:br>
              <a:rPr lang="en-US" sz="4400" b="1" i="1" dirty="0">
                <a:latin typeface="+mn-lt"/>
                <a:cs typeface="Angsana New" panose="020B0502040204020203" pitchFamily="18" charset="-34"/>
              </a:rPr>
            </a:br>
            <a:endParaRPr lang="en-US" sz="4400" dirty="0">
              <a:latin typeface="+mn-lt"/>
              <a:cs typeface="Angsana New" panose="020B0502040204020203" pitchFamily="18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78BF7-61F8-45C1-B2E2-9E6F606B1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sz="2800">
                <a:latin typeface="+mn-lt"/>
                <a:cs typeface="Angsana New" panose="020B0502040204020203" pitchFamily="18" charset="-34"/>
              </a:rPr>
              <a:t>Informality and fragmentation have yielded benefits to the Lebanese state </a:t>
            </a:r>
          </a:p>
          <a:p>
            <a:r>
              <a:rPr lang="en-US" sz="2800">
                <a:latin typeface="+mn-lt"/>
                <a:cs typeface="Angsana New" panose="020B0502040204020203" pitchFamily="18" charset="-34"/>
              </a:rPr>
              <a:t>By shifting governance from central state institutions to other actors, the state evades pressures and obscures accountability </a:t>
            </a:r>
          </a:p>
        </p:txBody>
      </p:sp>
    </p:spTree>
    <p:extLst>
      <p:ext uri="{BB962C8B-B14F-4D97-AF65-F5344CB8AC3E}">
        <p14:creationId xmlns:p14="http://schemas.microsoft.com/office/powerpoint/2010/main" val="1648704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uilding, person, outdoor, man&#10;&#10;Description automatically generated">
            <a:extLst>
              <a:ext uri="{FF2B5EF4-FFF2-40B4-BE49-F238E27FC236}">
                <a16:creationId xmlns:a16="http://schemas.microsoft.com/office/drawing/2014/main" id="{8D0FB576-893D-4E2A-A09D-5A7D658ACB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39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F8A436-377B-45EA-8B5C-C427F061C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601"/>
            <a:ext cx="10515600" cy="1325563"/>
          </a:xfrm>
        </p:spPr>
        <p:txBody>
          <a:bodyPr>
            <a:normAutofit/>
          </a:bodyPr>
          <a:lstStyle/>
          <a:p>
            <a:r>
              <a:rPr lang="en-US" sz="4400" b="1">
                <a:latin typeface="+mn-lt"/>
                <a:cs typeface="Angsana New" panose="020B0502040204020203" pitchFamily="18" charset="-34"/>
              </a:rPr>
              <a:t>Concluding remarks </a:t>
            </a:r>
            <a:endParaRPr lang="en-US" sz="4400" b="1" dirty="0">
              <a:latin typeface="+mn-lt"/>
              <a:cs typeface="Angsana New" panose="020B0502040204020203" pitchFamily="18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AAD1A8-0FBF-481B-A6BD-39CDD8A90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it-IT" sz="2800">
                <a:latin typeface="+mn-lt"/>
                <a:cs typeface="Angsana New" panose="020B0502040204020203" pitchFamily="18" charset="-34"/>
              </a:rPr>
              <a:t>Conflicting refugee return agendas are to be read in the context of complex relationships of power, and </a:t>
            </a:r>
            <a:r>
              <a:rPr lang="en-US" sz="2800">
                <a:latin typeface="+mn-lt"/>
                <a:cs typeface="Angsana New" panose="020B0502040204020203" pitchFamily="18" charset="-34"/>
              </a:rPr>
              <a:t>competing war imaginaries</a:t>
            </a:r>
          </a:p>
          <a:p>
            <a:r>
              <a:rPr lang="it-IT" sz="2800">
                <a:latin typeface="+mn-lt"/>
                <a:cs typeface="Angsana New" panose="020B0502040204020203" pitchFamily="18" charset="-34"/>
              </a:rPr>
              <a:t>Competition and fragmentation over the politics of return serve the state’s </a:t>
            </a:r>
            <a:r>
              <a:rPr lang="it-IT" sz="2800" i="1">
                <a:latin typeface="+mn-lt"/>
                <a:cs typeface="Angsana New" panose="020B0502040204020203" pitchFamily="18" charset="-34"/>
              </a:rPr>
              <a:t>governing logic. </a:t>
            </a:r>
          </a:p>
          <a:p>
            <a:r>
              <a:rPr lang="it-IT" sz="2800">
                <a:latin typeface="+mn-lt"/>
                <a:cs typeface="Angsana New" panose="020B0502040204020203" pitchFamily="18" charset="-34"/>
              </a:rPr>
              <a:t>The Lebanese case generates broader insights into how responses to displacement are shaped in informal, hybrid and ambiguous spaces. </a:t>
            </a:r>
            <a:endParaRPr lang="en-US" sz="2800">
              <a:latin typeface="+mn-lt"/>
              <a:cs typeface="Angsana New" panose="020B0502040204020203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99462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191D2-8500-4595-89E3-4B0DE9B35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389" y="4355187"/>
            <a:ext cx="12650771" cy="220536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Thank you!</a:t>
            </a:r>
            <a:br>
              <a:rPr lang="en-US" sz="4200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</a:br>
            <a:br>
              <a:rPr lang="en-US" sz="2700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</a:br>
            <a:br>
              <a:rPr lang="en-US" sz="2700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</a:br>
            <a:endParaRPr lang="en-US" sz="2700" kern="1200" dirty="0">
              <a:solidFill>
                <a:schemeClr val="tx1"/>
              </a:solidFill>
              <a:latin typeface="+mn-lt"/>
              <a:ea typeface="+mj-ea"/>
              <a:cs typeface="+mj-cs"/>
            </a:endParaRPr>
          </a:p>
        </p:txBody>
      </p:sp>
      <p:pic>
        <p:nvPicPr>
          <p:cNvPr id="6" name="Picture 5" descr="A group of people walking down a dirt road&#10;&#10;Description automatically generated">
            <a:extLst>
              <a:ext uri="{FF2B5EF4-FFF2-40B4-BE49-F238E27FC236}">
                <a16:creationId xmlns:a16="http://schemas.microsoft.com/office/drawing/2014/main" id="{2100998A-5BBC-4DF7-BA2C-9D967D80C3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26" b="26155"/>
          <a:stretch/>
        </p:blipFill>
        <p:spPr>
          <a:xfrm>
            <a:off x="20" y="10"/>
            <a:ext cx="6095974" cy="4252522"/>
          </a:xfrm>
          <a:prstGeom prst="rect">
            <a:avLst/>
          </a:prstGeom>
        </p:spPr>
      </p:pic>
      <p:pic>
        <p:nvPicPr>
          <p:cNvPr id="4" name="Content Placeholder 3" descr="A view of the side of a dirt road&#10;&#10;Description automatically generated">
            <a:extLst>
              <a:ext uri="{FF2B5EF4-FFF2-40B4-BE49-F238E27FC236}">
                <a16:creationId xmlns:a16="http://schemas.microsoft.com/office/drawing/2014/main" id="{22EEAEE3-4B70-4BA0-8FA4-69A619011F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97" b="15375"/>
          <a:stretch/>
        </p:blipFill>
        <p:spPr>
          <a:xfrm>
            <a:off x="6095999" y="-681"/>
            <a:ext cx="6096001" cy="4253215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AD6A72-88E8-42F7-88B9-CAF74453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-680"/>
            <a:ext cx="0" cy="4242816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800968E-0A99-46C4-A9B2-6A63AC66F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2" y="4242136"/>
            <a:ext cx="12192002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34494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6092E-E42B-4B9B-83C8-7257796D8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C29ECE-3B20-4644-AF34-3D19E430D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ngsana New" panose="020B0502040204020203" pitchFamily="18" charset="-34"/>
                <a:cs typeface="Angsana New" panose="020B0502040204020203" pitchFamily="18" charset="-34"/>
              </a:rPr>
              <a:t>“I want to head to Syria so that the Syrian people can return, the same way its army returned,” says Foreign Minister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ngsana New" panose="020B0502040204020203" pitchFamily="18" charset="-34"/>
                <a:cs typeface="Angsana New" panose="020B0502040204020203" pitchFamily="18" charset="-34"/>
              </a:rPr>
              <a:t>Gebrane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ngsana New" panose="020B0502040204020203" pitchFamily="18" charset="-34"/>
                <a:cs typeface="Angsana New" panose="020B0502040204020203" pitchFamily="18" charset="-34"/>
              </a:rPr>
              <a:t> Bassil to his supporters. Source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ngsana New" panose="020B0502040204020203" pitchFamily="18" charset="-34"/>
                <a:cs typeface="Angsana New" panose="020B0502040204020203" pitchFamily="18" charset="-34"/>
              </a:rPr>
              <a:t>: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ngsana New" panose="020B0502040204020203" pitchFamily="18" charset="-34"/>
                <a:cs typeface="Angsana New" panose="020B0502040204020203" pitchFamily="18" charset="-34"/>
                <a:hlinkClick r:id="rId2"/>
              </a:rPr>
              <a:t>Daily Star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Angsana New" panose="020B0502040204020203" pitchFamily="18" charset="-34"/>
              <a:cs typeface="Angsana New" panose="020B0502040204020203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65454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635</Words>
  <Application>Microsoft Office PowerPoint</Application>
  <PresentationFormat>Widescreen</PresentationFormat>
  <Paragraphs>56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Angsana New</vt:lpstr>
      <vt:lpstr>Arial</vt:lpstr>
      <vt:lpstr>Calibri</vt:lpstr>
      <vt:lpstr>Calibri Light</vt:lpstr>
      <vt:lpstr>Office Theme</vt:lpstr>
      <vt:lpstr>PowerPoint Presentation</vt:lpstr>
      <vt:lpstr>Syrian refugee return: are conditions favorable? </vt:lpstr>
      <vt:lpstr>PowerPoint Presentation</vt:lpstr>
      <vt:lpstr>Key questions </vt:lpstr>
      <vt:lpstr>Structure </vt:lpstr>
      <vt:lpstr>Backgrounder:  Lebanon’s refugee system  </vt:lpstr>
      <vt:lpstr> Lebanon’s policy frame</vt:lpstr>
      <vt:lpstr>A multitude of actors coordinating returns </vt:lpstr>
      <vt:lpstr>Conflicting preferences over the politics of refugee return</vt:lpstr>
      <vt:lpstr> What is at stake? Embedded motives and competing war imaginaries </vt:lpstr>
      <vt:lpstr>What is at stake? Embedded motives and competing war imaginaries</vt:lpstr>
      <vt:lpstr>Are there benefits to informality and fragmentation?  </vt:lpstr>
      <vt:lpstr>Concluding remarks </vt:lpstr>
      <vt:lpstr>Thank you! 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tamy fakhoury</dc:creator>
  <cp:lastModifiedBy>tamy fakhoury</cp:lastModifiedBy>
  <cp:revision>9</cp:revision>
  <dcterms:created xsi:type="dcterms:W3CDTF">2019-10-25T07:25:30Z</dcterms:created>
  <dcterms:modified xsi:type="dcterms:W3CDTF">2019-10-25T12:20:59Z</dcterms:modified>
</cp:coreProperties>
</file>