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7" r:id="rId1"/>
  </p:sldMasterIdLst>
  <p:notesMasterIdLst>
    <p:notesMasterId r:id="rId18"/>
  </p:notesMasterIdLst>
  <p:sldIdLst>
    <p:sldId id="256" r:id="rId2"/>
    <p:sldId id="283" r:id="rId3"/>
    <p:sldId id="361" r:id="rId4"/>
    <p:sldId id="362" r:id="rId5"/>
    <p:sldId id="340" r:id="rId6"/>
    <p:sldId id="358" r:id="rId7"/>
    <p:sldId id="341" r:id="rId8"/>
    <p:sldId id="354" r:id="rId9"/>
    <p:sldId id="348" r:id="rId10"/>
    <p:sldId id="349" r:id="rId11"/>
    <p:sldId id="285" r:id="rId12"/>
    <p:sldId id="360" r:id="rId13"/>
    <p:sldId id="356" r:id="rId14"/>
    <p:sldId id="343" r:id="rId15"/>
    <p:sldId id="344" r:id="rId16"/>
    <p:sldId id="34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52" autoAdjust="0"/>
    <p:restoredTop sz="92174" autoAdjust="0"/>
  </p:normalViewPr>
  <p:slideViewPr>
    <p:cSldViewPr snapToGrid="0">
      <p:cViewPr varScale="1">
        <p:scale>
          <a:sx n="31" d="100"/>
          <a:sy n="31" d="100"/>
        </p:scale>
        <p:origin x="1188"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97C98D-53D5-4530-B7CC-39431F77F842}" type="datetimeFigureOut">
              <a:rPr lang="en-US" smtClean="0"/>
              <a:t>12/16/2019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BF3792-DD6F-4B88-8B81-055907CF79BF}" type="slidenum">
              <a:rPr lang="en-US" smtClean="0"/>
              <a:t>‹#›</a:t>
            </a:fld>
            <a:endParaRPr lang="en-US"/>
          </a:p>
        </p:txBody>
      </p:sp>
    </p:spTree>
    <p:extLst>
      <p:ext uri="{BB962C8B-B14F-4D97-AF65-F5344CB8AC3E}">
        <p14:creationId xmlns:p14="http://schemas.microsoft.com/office/powerpoint/2010/main" val="2791456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Dialogue can function when there is face-to face relationship and this is the force of the distinction that Hannah Arendt and Rony </a:t>
            </a:r>
            <a:r>
              <a:rPr lang="en-US" dirty="0" err="1"/>
              <a:t>Brauman</a:t>
            </a:r>
            <a:r>
              <a:rPr lang="en-US" dirty="0"/>
              <a:t> (1996) did “politics of compassion” and “politics of pity”. Pity has replaced compassion, empathy and justice. Pity as a social convention occurs at a distance, while compassion takes place when the person not suffering is in front of the person who is suffering. In other words, </a:t>
            </a:r>
            <a:r>
              <a:rPr lang="en-US" dirty="0" err="1"/>
              <a:t>xenosophia</a:t>
            </a:r>
            <a:r>
              <a:rPr lang="en-US" dirty="0"/>
              <a:t> that depicted by </a:t>
            </a:r>
            <a:r>
              <a:rPr lang="en-US" dirty="0" err="1"/>
              <a:t>Streib</a:t>
            </a:r>
            <a:r>
              <a:rPr lang="en-US" dirty="0"/>
              <a:t> and Klein (2018) is the product of this politics of compassion. Humanism, (legal, religious, and cultural) pluralism and cosmopolitism will enable the politics of compassion and trigger face-to-face contact.</a:t>
            </a:r>
            <a:r>
              <a:rPr lang="en-US" sz="1000" dirty="0"/>
              <a:t> </a:t>
            </a:r>
            <a:endParaRPr lang="en-US" dirty="0"/>
          </a:p>
        </p:txBody>
      </p:sp>
      <p:sp>
        <p:nvSpPr>
          <p:cNvPr id="4" name="Slide Number Placeholder 3"/>
          <p:cNvSpPr>
            <a:spLocks noGrp="1"/>
          </p:cNvSpPr>
          <p:nvPr>
            <p:ph type="sldNum" sz="quarter" idx="5"/>
          </p:nvPr>
        </p:nvSpPr>
        <p:spPr/>
        <p:txBody>
          <a:bodyPr/>
          <a:lstStyle/>
          <a:p>
            <a:fld id="{EFBF3792-DD6F-4B88-8B81-055907CF79BF}" type="slidenum">
              <a:rPr lang="en-US" smtClean="0"/>
              <a:t>16</a:t>
            </a:fld>
            <a:endParaRPr lang="en-US"/>
          </a:p>
        </p:txBody>
      </p:sp>
    </p:spTree>
    <p:extLst>
      <p:ext uri="{BB962C8B-B14F-4D97-AF65-F5344CB8AC3E}">
        <p14:creationId xmlns:p14="http://schemas.microsoft.com/office/powerpoint/2010/main" val="1637559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p:cNvGrpSpPr>
            <a:grpSpLocks/>
          </p:cNvGrpSpPr>
          <p:nvPr/>
        </p:nvGrpSpPr>
        <p:grpSpPr bwMode="auto">
          <a:xfrm>
            <a:off x="-4296833" y="304800"/>
            <a:ext cx="15879233" cy="4724400"/>
            <a:chOff x="-2030" y="192"/>
            <a:chExt cx="7502" cy="2976"/>
          </a:xfrm>
        </p:grpSpPr>
        <p:sp>
          <p:nvSpPr>
            <p:cNvPr id="5" name="Line 3"/>
            <p:cNvSpPr>
              <a:spLocks noChangeShapeType="1"/>
            </p:cNvSpPr>
            <p:nvPr/>
          </p:nvSpPr>
          <p:spPr bwMode="auto">
            <a:xfrm>
              <a:off x="912" y="1584"/>
              <a:ext cx="4560" cy="0"/>
            </a:xfrm>
            <a:prstGeom prst="line">
              <a:avLst/>
            </a:prstGeom>
            <a:noFill/>
            <a:ln w="12700">
              <a:solidFill>
                <a:schemeClr val="tx1"/>
              </a:solidFill>
              <a:round/>
              <a:headEnd/>
              <a:tailEnd/>
            </a:ln>
            <a:effectLst/>
          </p:spPr>
          <p:txBody>
            <a:bodyPr/>
            <a:lstStyle/>
            <a:p>
              <a:pPr>
                <a:defRPr/>
              </a:pPr>
              <a:endParaRPr lang="en-US" sz="1800"/>
            </a:p>
          </p:txBody>
        </p:sp>
        <p:sp>
          <p:nvSpPr>
            <p:cNvPr id="6" name="AutoShape 4"/>
            <p:cNvSpPr>
              <a:spLocks noChangeArrowheads="1"/>
            </p:cNvSpPr>
            <p:nvPr/>
          </p:nvSpPr>
          <p:spPr bwMode="auto">
            <a:xfrm>
              <a:off x="-1584" y="864"/>
              <a:ext cx="2304" cy="2304"/>
            </a:xfrm>
            <a:custGeom>
              <a:avLst/>
              <a:gdLst>
                <a:gd name="G0" fmla="+- 12083 0 0"/>
                <a:gd name="G1" fmla="+- -32000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44083" y="2368"/>
                </a:cxn>
                <a:cxn ang="0">
                  <a:pos x="64000" y="32000"/>
                </a:cxn>
                <a:cxn ang="0">
                  <a:pos x="44083" y="61631"/>
                </a:cxn>
                <a:cxn ang="0">
                  <a:pos x="44083" y="61631"/>
                </a:cxn>
                <a:cxn ang="0">
                  <a:pos x="44082" y="61631"/>
                </a:cxn>
                <a:cxn ang="0">
                  <a:pos x="44083" y="61632"/>
                </a:cxn>
                <a:cxn ang="0">
                  <a:pos x="44083" y="2368"/>
                </a:cxn>
                <a:cxn ang="0">
                  <a:pos x="44082" y="2368"/>
                </a:cxn>
                <a:cxn ang="0">
                  <a:pos x="44083" y="2368"/>
                </a:cxn>
              </a:cxnLst>
              <a:rect l="T13" t="T15" r="T17" b="T19"/>
              <a:pathLst>
                <a:path w="64000" h="64000">
                  <a:moveTo>
                    <a:pt x="44083" y="2368"/>
                  </a:moveTo>
                  <a:cubicBezTo>
                    <a:pt x="56127" y="7280"/>
                    <a:pt x="64000" y="18993"/>
                    <a:pt x="64000" y="32000"/>
                  </a:cubicBezTo>
                  <a:cubicBezTo>
                    <a:pt x="64000" y="45006"/>
                    <a:pt x="56127" y="56719"/>
                    <a:pt x="44083" y="61631"/>
                  </a:cubicBezTo>
                  <a:cubicBezTo>
                    <a:pt x="44082" y="61631"/>
                    <a:pt x="44082" y="61631"/>
                    <a:pt x="44082" y="61631"/>
                  </a:cubicBezTo>
                  <a:lnTo>
                    <a:pt x="44083" y="61632"/>
                  </a:lnTo>
                  <a:lnTo>
                    <a:pt x="44083" y="2368"/>
                  </a:lnTo>
                  <a:lnTo>
                    <a:pt x="44082" y="2368"/>
                  </a:lnTo>
                  <a:cubicBezTo>
                    <a:pt x="44082" y="2368"/>
                    <a:pt x="44082" y="2368"/>
                    <a:pt x="44083" y="2368"/>
                  </a:cubicBezTo>
                  <a:close/>
                </a:path>
              </a:pathLst>
            </a:custGeom>
            <a:solidFill>
              <a:schemeClr val="accent2"/>
            </a:solidFill>
            <a:ln w="9525">
              <a:noFill/>
              <a:miter lim="800000"/>
              <a:headEnd/>
              <a:tailEnd/>
            </a:ln>
          </p:spPr>
          <p:txBody>
            <a:bodyPr/>
            <a:lstStyle/>
            <a:p>
              <a:pPr>
                <a:defRPr/>
              </a:pPr>
              <a:endParaRPr lang="en-US" sz="2400">
                <a:latin typeface="Times New Roman" pitchFamily="18" charset="0"/>
              </a:endParaRPr>
            </a:p>
          </p:txBody>
        </p:sp>
        <p:sp>
          <p:nvSpPr>
            <p:cNvPr id="7" name="AutoShape 5"/>
            <p:cNvSpPr>
              <a:spLocks noChangeArrowheads="1"/>
            </p:cNvSpPr>
            <p:nvPr/>
          </p:nvSpPr>
          <p:spPr bwMode="auto">
            <a:xfrm>
              <a:off x="-2030" y="192"/>
              <a:ext cx="2544" cy="2544"/>
            </a:xfrm>
            <a:custGeom>
              <a:avLst/>
              <a:gdLst>
                <a:gd name="G0" fmla="+- 18994 0 0"/>
                <a:gd name="G1" fmla="+- -30013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0994" y="6246"/>
                </a:cxn>
                <a:cxn ang="0">
                  <a:pos x="64000" y="32000"/>
                </a:cxn>
                <a:cxn ang="0">
                  <a:pos x="50994" y="57753"/>
                </a:cxn>
                <a:cxn ang="0">
                  <a:pos x="50994" y="57753"/>
                </a:cxn>
                <a:cxn ang="0">
                  <a:pos x="50993" y="57753"/>
                </a:cxn>
                <a:cxn ang="0">
                  <a:pos x="50994" y="57754"/>
                </a:cxn>
                <a:cxn ang="0">
                  <a:pos x="50994" y="6246"/>
                </a:cxn>
                <a:cxn ang="0">
                  <a:pos x="50993" y="6246"/>
                </a:cxn>
                <a:cxn ang="0">
                  <a:pos x="50994" y="6246"/>
                </a:cxn>
              </a:cxnLst>
              <a:rect l="T13" t="T15" r="T17" b="T19"/>
              <a:pathLst>
                <a:path w="64000" h="64000">
                  <a:moveTo>
                    <a:pt x="50994" y="6246"/>
                  </a:moveTo>
                  <a:cubicBezTo>
                    <a:pt x="59172" y="12279"/>
                    <a:pt x="64000" y="21837"/>
                    <a:pt x="64000" y="32000"/>
                  </a:cubicBezTo>
                  <a:cubicBezTo>
                    <a:pt x="64000" y="42162"/>
                    <a:pt x="59172" y="51720"/>
                    <a:pt x="50994" y="57753"/>
                  </a:cubicBezTo>
                  <a:cubicBezTo>
                    <a:pt x="50993" y="57753"/>
                    <a:pt x="50993" y="57753"/>
                    <a:pt x="50993" y="57753"/>
                  </a:cubicBezTo>
                  <a:lnTo>
                    <a:pt x="50994" y="57754"/>
                  </a:lnTo>
                  <a:lnTo>
                    <a:pt x="50994" y="6246"/>
                  </a:lnTo>
                  <a:lnTo>
                    <a:pt x="50993" y="6246"/>
                  </a:lnTo>
                  <a:cubicBezTo>
                    <a:pt x="50993" y="6246"/>
                    <a:pt x="50993" y="6246"/>
                    <a:pt x="50994" y="6246"/>
                  </a:cubicBezTo>
                  <a:close/>
                </a:path>
              </a:pathLst>
            </a:custGeom>
            <a:solidFill>
              <a:schemeClr val="hlink"/>
            </a:solidFill>
            <a:ln w="9525">
              <a:noFill/>
              <a:miter lim="800000"/>
              <a:headEnd/>
              <a:tailEnd/>
            </a:ln>
          </p:spPr>
          <p:txBody>
            <a:bodyPr/>
            <a:lstStyle/>
            <a:p>
              <a:pPr>
                <a:defRPr/>
              </a:pPr>
              <a:endParaRPr lang="en-US" sz="1800">
                <a:latin typeface="Arial" charset="0"/>
              </a:endParaRPr>
            </a:p>
          </p:txBody>
        </p:sp>
      </p:grpSp>
      <p:sp>
        <p:nvSpPr>
          <p:cNvPr id="46086" name="Rectangle 6"/>
          <p:cNvSpPr>
            <a:spLocks noGrp="1" noChangeArrowheads="1"/>
          </p:cNvSpPr>
          <p:nvPr>
            <p:ph type="ctrTitle"/>
          </p:nvPr>
        </p:nvSpPr>
        <p:spPr>
          <a:xfrm>
            <a:off x="1924051" y="985839"/>
            <a:ext cx="9652000" cy="1444625"/>
          </a:xfrm>
        </p:spPr>
        <p:txBody>
          <a:bodyPr/>
          <a:lstStyle>
            <a:lvl1pPr>
              <a:defRPr sz="4000"/>
            </a:lvl1pPr>
          </a:lstStyle>
          <a:p>
            <a:r>
              <a:rPr lang="en-US"/>
              <a:t>Click to edit Master title style</a:t>
            </a:r>
          </a:p>
        </p:txBody>
      </p:sp>
      <p:sp>
        <p:nvSpPr>
          <p:cNvPr id="46087" name="Rectangle 7"/>
          <p:cNvSpPr>
            <a:spLocks noGrp="1" noChangeArrowheads="1"/>
          </p:cNvSpPr>
          <p:nvPr>
            <p:ph type="subTitle" idx="1"/>
          </p:nvPr>
        </p:nvSpPr>
        <p:spPr>
          <a:xfrm>
            <a:off x="1924051" y="3427413"/>
            <a:ext cx="9652000" cy="1752600"/>
          </a:xfrm>
        </p:spPr>
        <p:txBody>
          <a:bodyPr/>
          <a:lstStyle>
            <a:lvl1pPr marL="0" indent="0">
              <a:buFont typeface="Wingdings" pitchFamily="2" charset="2"/>
              <a:buNone/>
              <a:defRPr/>
            </a:lvl1pPr>
          </a:lstStyle>
          <a:p>
            <a:r>
              <a:rPr lang="en-US"/>
              <a:t>Click to edit Master subtitle style</a:t>
            </a:r>
          </a:p>
        </p:txBody>
      </p:sp>
      <p:sp>
        <p:nvSpPr>
          <p:cNvPr id="8" name="Rectangle 8"/>
          <p:cNvSpPr>
            <a:spLocks noGrp="1" noChangeArrowheads="1"/>
          </p:cNvSpPr>
          <p:nvPr>
            <p:ph type="dt" sz="half" idx="10"/>
          </p:nvPr>
        </p:nvSpPr>
        <p:spPr/>
        <p:txBody>
          <a:bodyPr/>
          <a:lstStyle>
            <a:lvl1pPr>
              <a:defRPr smtClean="0"/>
            </a:lvl1pPr>
          </a:lstStyle>
          <a:p>
            <a:fld id="{87DE6118-2437-4B30-8E3C-4D2BE6020583}" type="datetimeFigureOut">
              <a:rPr lang="en-US" smtClean="0"/>
              <a:pPr/>
              <a:t>12/16/2019</a:t>
            </a:fld>
            <a:endParaRPr lang="en-US" dirty="0"/>
          </a:p>
        </p:txBody>
      </p:sp>
      <p:sp>
        <p:nvSpPr>
          <p:cNvPr id="9" name="Rectangle 9"/>
          <p:cNvSpPr>
            <a:spLocks noGrp="1" noChangeArrowheads="1"/>
          </p:cNvSpPr>
          <p:nvPr>
            <p:ph type="ftr" sz="quarter" idx="11"/>
          </p:nvPr>
        </p:nvSpPr>
        <p:spPr/>
        <p:txBody>
          <a:bodyPr/>
          <a:lstStyle>
            <a:lvl1pPr>
              <a:defRPr smtClean="0"/>
            </a:lvl1pPr>
          </a:lstStyle>
          <a:p>
            <a:endParaRPr lang="en-US" dirty="0"/>
          </a:p>
        </p:txBody>
      </p:sp>
      <p:sp>
        <p:nvSpPr>
          <p:cNvPr id="10" name="Rectangle 10"/>
          <p:cNvSpPr>
            <a:spLocks noGrp="1" noChangeArrowheads="1"/>
          </p:cNvSpPr>
          <p:nvPr>
            <p:ph type="sldNum" sz="quarter" idx="12"/>
          </p:nvPr>
        </p:nvSpPr>
        <p:spPr/>
        <p:txBody>
          <a:bodyPr/>
          <a:lstStyle>
            <a:lvl1pPr>
              <a:defRPr smtClean="0"/>
            </a:lvl1p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4520079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p:cNvSpPr>
            <a:spLocks noGrp="1" noChangeArrowheads="1"/>
          </p:cNvSpPr>
          <p:nvPr>
            <p:ph type="dt" sz="half" idx="10"/>
          </p:nvPr>
        </p:nvSpPr>
        <p:spPr>
          <a:ln/>
        </p:spPr>
        <p:txBody>
          <a:bodyPr/>
          <a:lstStyle>
            <a:lvl1pPr>
              <a:defRPr/>
            </a:lvl1pPr>
          </a:lstStyle>
          <a:p>
            <a:fld id="{87DE6118-2437-4B30-8E3C-4D2BE6020583}" type="datetimeFigureOut">
              <a:rPr lang="en-US" smtClean="0"/>
              <a:t>12/16/2019</a:t>
            </a:fld>
            <a:endParaRPr lang="en-US" dirty="0"/>
          </a:p>
        </p:txBody>
      </p:sp>
      <p:sp>
        <p:nvSpPr>
          <p:cNvPr id="5" name="Rectangle 9"/>
          <p:cNvSpPr>
            <a:spLocks noGrp="1" noChangeArrowheads="1"/>
          </p:cNvSpPr>
          <p:nvPr>
            <p:ph type="ftr" sz="quarter" idx="11"/>
          </p:nvPr>
        </p:nvSpPr>
        <p:spPr>
          <a:ln/>
        </p:spPr>
        <p:txBody>
          <a:bodyPr/>
          <a:lstStyle>
            <a:lvl1pPr>
              <a:defRPr/>
            </a:lvl1pPr>
          </a:lstStyle>
          <a:p>
            <a:endParaRPr lang="en-US" dirty="0"/>
          </a:p>
        </p:txBody>
      </p:sp>
      <p:sp>
        <p:nvSpPr>
          <p:cNvPr id="6" name="Rectangle 10"/>
          <p:cNvSpPr>
            <a:spLocks noGrp="1" noChangeArrowheads="1"/>
          </p:cNvSpPr>
          <p:nvPr>
            <p:ph type="sldNum" sz="quarter" idx="12"/>
          </p:nvPr>
        </p:nvSpPr>
        <p:spPr>
          <a:ln/>
        </p:spPr>
        <p:txBody>
          <a:bodyPr/>
          <a:lstStyle>
            <a:lvl1pPr>
              <a:defRPr/>
            </a:lvl1pPr>
          </a:lstStyle>
          <a:p>
            <a:fld id="{69E57DC2-970A-4B3E-BB1C-7A09969E49DF}" type="slidenum">
              <a:rPr lang="en-US" smtClean="0"/>
              <a:t>‹#›</a:t>
            </a:fld>
            <a:endParaRPr lang="en-US" dirty="0"/>
          </a:p>
        </p:txBody>
      </p:sp>
    </p:spTree>
    <p:extLst>
      <p:ext uri="{BB962C8B-B14F-4D97-AF65-F5344CB8AC3E}">
        <p14:creationId xmlns:p14="http://schemas.microsoft.com/office/powerpoint/2010/main" val="3246116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
        <p:nvSpPr>
          <p:cNvPr id="4" name="Rectangle 8"/>
          <p:cNvSpPr>
            <a:spLocks noGrp="1" noChangeArrowheads="1"/>
          </p:cNvSpPr>
          <p:nvPr>
            <p:ph type="dt" sz="half" idx="10"/>
          </p:nvPr>
        </p:nvSpPr>
        <p:spPr>
          <a:ln/>
        </p:spPr>
        <p:txBody>
          <a:bodyPr/>
          <a:lstStyle>
            <a:lvl1pPr>
              <a:defRPr/>
            </a:lvl1pPr>
          </a:lstStyle>
          <a:p>
            <a:fld id="{87DE6118-2437-4B30-8E3C-4D2BE6020583}" type="datetimeFigureOut">
              <a:rPr lang="en-US" smtClean="0"/>
              <a:pPr/>
              <a:t>12/16/2019</a:t>
            </a:fld>
            <a:endParaRPr lang="en-US" dirty="0"/>
          </a:p>
        </p:txBody>
      </p:sp>
      <p:sp>
        <p:nvSpPr>
          <p:cNvPr id="5" name="Rectangle 9"/>
          <p:cNvSpPr>
            <a:spLocks noGrp="1" noChangeArrowheads="1"/>
          </p:cNvSpPr>
          <p:nvPr>
            <p:ph type="ftr" sz="quarter" idx="11"/>
          </p:nvPr>
        </p:nvSpPr>
        <p:spPr>
          <a:ln/>
        </p:spPr>
        <p:txBody>
          <a:bodyPr/>
          <a:lstStyle>
            <a:lvl1pPr>
              <a:defRPr/>
            </a:lvl1pPr>
          </a:lstStyle>
          <a:p>
            <a:endParaRPr lang="en-US" dirty="0"/>
          </a:p>
        </p:txBody>
      </p:sp>
      <p:sp>
        <p:nvSpPr>
          <p:cNvPr id="6" name="Rectangle 10"/>
          <p:cNvSpPr>
            <a:spLocks noGrp="1" noChangeArrowheads="1"/>
          </p:cNvSpPr>
          <p:nvPr>
            <p:ph type="sldNum" sz="quarter" idx="12"/>
          </p:nvPr>
        </p:nvSpPr>
        <p:spPr>
          <a:ln/>
        </p:spPr>
        <p:txBody>
          <a:bodyPr/>
          <a:lstStyle>
            <a:lvl1pPr>
              <a:defRPr/>
            </a:lvl1p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23347165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826684" y="1827213"/>
            <a:ext cx="4773083"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02967" y="1827213"/>
            <a:ext cx="47752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8"/>
          <p:cNvSpPr>
            <a:spLocks noGrp="1" noChangeArrowheads="1"/>
          </p:cNvSpPr>
          <p:nvPr>
            <p:ph type="dt" sz="half" idx="10"/>
          </p:nvPr>
        </p:nvSpPr>
        <p:spPr>
          <a:ln/>
        </p:spPr>
        <p:txBody>
          <a:bodyPr/>
          <a:lstStyle>
            <a:lvl1pPr>
              <a:defRPr/>
            </a:lvl1pPr>
          </a:lstStyle>
          <a:p>
            <a:fld id="{87DE6118-2437-4B30-8E3C-4D2BE6020583}" type="datetimeFigureOut">
              <a:rPr lang="en-US" smtClean="0"/>
              <a:t>12/16/2019</a:t>
            </a:fld>
            <a:endParaRPr lang="en-US" dirty="0"/>
          </a:p>
        </p:txBody>
      </p:sp>
      <p:sp>
        <p:nvSpPr>
          <p:cNvPr id="6" name="Rectangle 9"/>
          <p:cNvSpPr>
            <a:spLocks noGrp="1" noChangeArrowheads="1"/>
          </p:cNvSpPr>
          <p:nvPr>
            <p:ph type="ftr" sz="quarter" idx="11"/>
          </p:nvPr>
        </p:nvSpPr>
        <p:spPr>
          <a:ln/>
        </p:spPr>
        <p:txBody>
          <a:bodyPr/>
          <a:lstStyle>
            <a:lvl1pPr>
              <a:defRPr/>
            </a:lvl1pPr>
          </a:lstStyle>
          <a:p>
            <a:endParaRPr lang="en-US" dirty="0"/>
          </a:p>
        </p:txBody>
      </p:sp>
      <p:sp>
        <p:nvSpPr>
          <p:cNvPr id="7" name="Rectangle 10"/>
          <p:cNvSpPr>
            <a:spLocks noGrp="1" noChangeArrowheads="1"/>
          </p:cNvSpPr>
          <p:nvPr>
            <p:ph type="sldNum" sz="quarter" idx="12"/>
          </p:nvPr>
        </p:nvSpPr>
        <p:spPr>
          <a:ln/>
        </p:spPr>
        <p:txBody>
          <a:bodyPr/>
          <a:lstStyle>
            <a:lvl1pPr>
              <a:defRPr/>
            </a:lvl1pPr>
          </a:lstStyle>
          <a:p>
            <a:fld id="{69E57DC2-970A-4B3E-BB1C-7A09969E49DF}" type="slidenum">
              <a:rPr lang="en-US" smtClean="0"/>
              <a:t>‹#›</a:t>
            </a:fld>
            <a:endParaRPr lang="en-US" dirty="0"/>
          </a:p>
        </p:txBody>
      </p:sp>
    </p:spTree>
    <p:extLst>
      <p:ext uri="{BB962C8B-B14F-4D97-AF65-F5344CB8AC3E}">
        <p14:creationId xmlns:p14="http://schemas.microsoft.com/office/powerpoint/2010/main" val="3370499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8"/>
          <p:cNvSpPr>
            <a:spLocks noGrp="1" noChangeArrowheads="1"/>
          </p:cNvSpPr>
          <p:nvPr>
            <p:ph type="dt" sz="half" idx="10"/>
          </p:nvPr>
        </p:nvSpPr>
        <p:spPr>
          <a:ln/>
        </p:spPr>
        <p:txBody>
          <a:bodyPr/>
          <a:lstStyle>
            <a:lvl1pPr>
              <a:defRPr/>
            </a:lvl1pPr>
          </a:lstStyle>
          <a:p>
            <a:fld id="{87DE6118-2437-4B30-8E3C-4D2BE6020583}" type="datetimeFigureOut">
              <a:rPr lang="en-US" smtClean="0"/>
              <a:t>12/16/2019</a:t>
            </a:fld>
            <a:endParaRPr lang="en-US" dirty="0"/>
          </a:p>
        </p:txBody>
      </p:sp>
      <p:sp>
        <p:nvSpPr>
          <p:cNvPr id="8" name="Rectangle 9"/>
          <p:cNvSpPr>
            <a:spLocks noGrp="1" noChangeArrowheads="1"/>
          </p:cNvSpPr>
          <p:nvPr>
            <p:ph type="ftr" sz="quarter" idx="11"/>
          </p:nvPr>
        </p:nvSpPr>
        <p:spPr>
          <a:ln/>
        </p:spPr>
        <p:txBody>
          <a:bodyPr/>
          <a:lstStyle>
            <a:lvl1pPr>
              <a:defRPr/>
            </a:lvl1pPr>
          </a:lstStyle>
          <a:p>
            <a:endParaRPr lang="en-US" dirty="0"/>
          </a:p>
        </p:txBody>
      </p:sp>
      <p:sp>
        <p:nvSpPr>
          <p:cNvPr id="9" name="Rectangle 10"/>
          <p:cNvSpPr>
            <a:spLocks noGrp="1" noChangeArrowheads="1"/>
          </p:cNvSpPr>
          <p:nvPr>
            <p:ph type="sldNum" sz="quarter" idx="12"/>
          </p:nvPr>
        </p:nvSpPr>
        <p:spPr>
          <a:ln/>
        </p:spPr>
        <p:txBody>
          <a:bodyPr/>
          <a:lstStyle>
            <a:lvl1pPr>
              <a:defRPr/>
            </a:lvl1pPr>
          </a:lstStyle>
          <a:p>
            <a:fld id="{69E57DC2-970A-4B3E-BB1C-7A09969E49DF}" type="slidenum">
              <a:rPr lang="en-US" smtClean="0"/>
              <a:t>‹#›</a:t>
            </a:fld>
            <a:endParaRPr lang="en-US" dirty="0"/>
          </a:p>
        </p:txBody>
      </p:sp>
    </p:spTree>
    <p:extLst>
      <p:ext uri="{BB962C8B-B14F-4D97-AF65-F5344CB8AC3E}">
        <p14:creationId xmlns:p14="http://schemas.microsoft.com/office/powerpoint/2010/main" val="144822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8"/>
          <p:cNvSpPr>
            <a:spLocks noGrp="1" noChangeArrowheads="1"/>
          </p:cNvSpPr>
          <p:nvPr>
            <p:ph type="dt" sz="half" idx="10"/>
          </p:nvPr>
        </p:nvSpPr>
        <p:spPr>
          <a:ln/>
        </p:spPr>
        <p:txBody>
          <a:bodyPr/>
          <a:lstStyle>
            <a:lvl1pPr>
              <a:defRPr/>
            </a:lvl1pPr>
          </a:lstStyle>
          <a:p>
            <a:fld id="{87DE6118-2437-4B30-8E3C-4D2BE6020583}" type="datetimeFigureOut">
              <a:rPr lang="en-US" smtClean="0"/>
              <a:t>12/16/2019</a:t>
            </a:fld>
            <a:endParaRPr lang="en-US" dirty="0"/>
          </a:p>
        </p:txBody>
      </p:sp>
      <p:sp>
        <p:nvSpPr>
          <p:cNvPr id="4" name="Rectangle 9"/>
          <p:cNvSpPr>
            <a:spLocks noGrp="1" noChangeArrowheads="1"/>
          </p:cNvSpPr>
          <p:nvPr>
            <p:ph type="ftr" sz="quarter" idx="11"/>
          </p:nvPr>
        </p:nvSpPr>
        <p:spPr>
          <a:ln/>
        </p:spPr>
        <p:txBody>
          <a:bodyPr/>
          <a:lstStyle>
            <a:lvl1pPr>
              <a:defRPr/>
            </a:lvl1pPr>
          </a:lstStyle>
          <a:p>
            <a:endParaRPr lang="en-US" dirty="0"/>
          </a:p>
        </p:txBody>
      </p:sp>
      <p:sp>
        <p:nvSpPr>
          <p:cNvPr id="5" name="Rectangle 10"/>
          <p:cNvSpPr>
            <a:spLocks noGrp="1" noChangeArrowheads="1"/>
          </p:cNvSpPr>
          <p:nvPr>
            <p:ph type="sldNum" sz="quarter" idx="12"/>
          </p:nvPr>
        </p:nvSpPr>
        <p:spPr>
          <a:ln/>
        </p:spPr>
        <p:txBody>
          <a:bodyPr/>
          <a:lstStyle>
            <a:lvl1pPr>
              <a:defRPr/>
            </a:lvl1pPr>
          </a:lstStyle>
          <a:p>
            <a:fld id="{69E57DC2-970A-4B3E-BB1C-7A09969E49DF}" type="slidenum">
              <a:rPr lang="en-US" smtClean="0"/>
              <a:t>‹#›</a:t>
            </a:fld>
            <a:endParaRPr lang="en-US" dirty="0"/>
          </a:p>
        </p:txBody>
      </p:sp>
    </p:spTree>
    <p:extLst>
      <p:ext uri="{BB962C8B-B14F-4D97-AF65-F5344CB8AC3E}">
        <p14:creationId xmlns:p14="http://schemas.microsoft.com/office/powerpoint/2010/main" val="3587406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fld id="{87DE6118-2437-4B30-8E3C-4D2BE6020583}" type="datetimeFigureOut">
              <a:rPr lang="en-US" smtClean="0"/>
              <a:t>12/16/2019</a:t>
            </a:fld>
            <a:endParaRPr lang="en-US" dirty="0"/>
          </a:p>
        </p:txBody>
      </p:sp>
      <p:sp>
        <p:nvSpPr>
          <p:cNvPr id="3" name="Rectangle 9"/>
          <p:cNvSpPr>
            <a:spLocks noGrp="1" noChangeArrowheads="1"/>
          </p:cNvSpPr>
          <p:nvPr>
            <p:ph type="ftr" sz="quarter" idx="11"/>
          </p:nvPr>
        </p:nvSpPr>
        <p:spPr>
          <a:ln/>
        </p:spPr>
        <p:txBody>
          <a:bodyPr/>
          <a:lstStyle>
            <a:lvl1pPr>
              <a:defRPr/>
            </a:lvl1pPr>
          </a:lstStyle>
          <a:p>
            <a:endParaRPr lang="en-US" dirty="0"/>
          </a:p>
        </p:txBody>
      </p:sp>
      <p:sp>
        <p:nvSpPr>
          <p:cNvPr id="4" name="Rectangle 10"/>
          <p:cNvSpPr>
            <a:spLocks noGrp="1" noChangeArrowheads="1"/>
          </p:cNvSpPr>
          <p:nvPr>
            <p:ph type="sldNum" sz="quarter" idx="12"/>
          </p:nvPr>
        </p:nvSpPr>
        <p:spPr>
          <a:ln/>
        </p:spPr>
        <p:txBody>
          <a:bodyPr/>
          <a:lstStyle>
            <a:lvl1pPr>
              <a:defRPr/>
            </a:lvl1pPr>
          </a:lstStyle>
          <a:p>
            <a:fld id="{69E57DC2-970A-4B3E-BB1C-7A09969E49DF}" type="slidenum">
              <a:rPr lang="en-US" smtClean="0"/>
              <a:t>‹#›</a:t>
            </a:fld>
            <a:endParaRPr lang="en-US" dirty="0"/>
          </a:p>
        </p:txBody>
      </p:sp>
    </p:spTree>
    <p:extLst>
      <p:ext uri="{BB962C8B-B14F-4D97-AF65-F5344CB8AC3E}">
        <p14:creationId xmlns:p14="http://schemas.microsoft.com/office/powerpoint/2010/main" val="1196944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8"/>
          <p:cNvSpPr>
            <a:spLocks noGrp="1" noChangeArrowheads="1"/>
          </p:cNvSpPr>
          <p:nvPr>
            <p:ph type="dt" sz="half" idx="10"/>
          </p:nvPr>
        </p:nvSpPr>
        <p:spPr>
          <a:ln/>
        </p:spPr>
        <p:txBody>
          <a:bodyPr/>
          <a:lstStyle>
            <a:lvl1pPr>
              <a:defRPr/>
            </a:lvl1pPr>
          </a:lstStyle>
          <a:p>
            <a:fld id="{87DE6118-2437-4B30-8E3C-4D2BE6020583}" type="datetimeFigureOut">
              <a:rPr lang="en-US" smtClean="0"/>
              <a:pPr/>
              <a:t>12/16/2019</a:t>
            </a:fld>
            <a:endParaRPr lang="en-US" dirty="0"/>
          </a:p>
        </p:txBody>
      </p:sp>
      <p:sp>
        <p:nvSpPr>
          <p:cNvPr id="6" name="Rectangle 9"/>
          <p:cNvSpPr>
            <a:spLocks noGrp="1" noChangeArrowheads="1"/>
          </p:cNvSpPr>
          <p:nvPr>
            <p:ph type="ftr" sz="quarter" idx="11"/>
          </p:nvPr>
        </p:nvSpPr>
        <p:spPr>
          <a:ln/>
        </p:spPr>
        <p:txBody>
          <a:bodyPr/>
          <a:lstStyle>
            <a:lvl1pPr>
              <a:defRPr/>
            </a:lvl1pPr>
          </a:lstStyle>
          <a:p>
            <a:endParaRPr lang="en-US" dirty="0"/>
          </a:p>
        </p:txBody>
      </p:sp>
      <p:sp>
        <p:nvSpPr>
          <p:cNvPr id="7" name="Rectangle 10"/>
          <p:cNvSpPr>
            <a:spLocks noGrp="1" noChangeArrowheads="1"/>
          </p:cNvSpPr>
          <p:nvPr>
            <p:ph type="sldNum" sz="quarter" idx="12"/>
          </p:nvPr>
        </p:nvSpPr>
        <p:spPr>
          <a:ln/>
        </p:spPr>
        <p:txBody>
          <a:bodyPr/>
          <a:lstStyle>
            <a:lvl1pPr>
              <a:defRPr/>
            </a:lvl1p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2490120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8"/>
          <p:cNvSpPr>
            <a:spLocks noGrp="1" noChangeArrowheads="1"/>
          </p:cNvSpPr>
          <p:nvPr>
            <p:ph type="dt" sz="half" idx="10"/>
          </p:nvPr>
        </p:nvSpPr>
        <p:spPr>
          <a:ln/>
        </p:spPr>
        <p:txBody>
          <a:bodyPr/>
          <a:lstStyle>
            <a:lvl1pPr>
              <a:defRPr/>
            </a:lvl1pPr>
          </a:lstStyle>
          <a:p>
            <a:fld id="{87DE6118-2437-4B30-8E3C-4D2BE6020583}" type="datetimeFigureOut">
              <a:rPr lang="en-US" smtClean="0"/>
              <a:pPr/>
              <a:t>12/16/2019</a:t>
            </a:fld>
            <a:endParaRPr lang="en-US" dirty="0"/>
          </a:p>
        </p:txBody>
      </p:sp>
      <p:sp>
        <p:nvSpPr>
          <p:cNvPr id="6" name="Rectangle 9"/>
          <p:cNvSpPr>
            <a:spLocks noGrp="1" noChangeArrowheads="1"/>
          </p:cNvSpPr>
          <p:nvPr>
            <p:ph type="ftr" sz="quarter" idx="11"/>
          </p:nvPr>
        </p:nvSpPr>
        <p:spPr>
          <a:ln/>
        </p:spPr>
        <p:txBody>
          <a:bodyPr/>
          <a:lstStyle>
            <a:lvl1pPr>
              <a:defRPr/>
            </a:lvl1pPr>
          </a:lstStyle>
          <a:p>
            <a:endParaRPr lang="en-US" dirty="0"/>
          </a:p>
        </p:txBody>
      </p:sp>
      <p:sp>
        <p:nvSpPr>
          <p:cNvPr id="7" name="Rectangle 10"/>
          <p:cNvSpPr>
            <a:spLocks noGrp="1" noChangeArrowheads="1"/>
          </p:cNvSpPr>
          <p:nvPr>
            <p:ph type="sldNum" sz="quarter" idx="12"/>
          </p:nvPr>
        </p:nvSpPr>
        <p:spPr>
          <a:ln/>
        </p:spPr>
        <p:txBody>
          <a:bodyPr/>
          <a:lstStyle>
            <a:lvl1pPr>
              <a:defRPr/>
            </a:lvl1p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37209383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p:cNvSpPr>
            <a:spLocks noGrp="1" noChangeArrowheads="1"/>
          </p:cNvSpPr>
          <p:nvPr>
            <p:ph type="dt" sz="half" idx="10"/>
          </p:nvPr>
        </p:nvSpPr>
        <p:spPr>
          <a:ln/>
        </p:spPr>
        <p:txBody>
          <a:bodyPr/>
          <a:lstStyle>
            <a:lvl1pPr>
              <a:defRPr/>
            </a:lvl1pPr>
          </a:lstStyle>
          <a:p>
            <a:fld id="{87DE6118-2437-4B30-8E3C-4D2BE6020583}" type="datetimeFigureOut">
              <a:rPr lang="en-US" smtClean="0"/>
              <a:t>12/16/2019</a:t>
            </a:fld>
            <a:endParaRPr lang="en-US" dirty="0"/>
          </a:p>
        </p:txBody>
      </p:sp>
      <p:sp>
        <p:nvSpPr>
          <p:cNvPr id="5" name="Rectangle 9"/>
          <p:cNvSpPr>
            <a:spLocks noGrp="1" noChangeArrowheads="1"/>
          </p:cNvSpPr>
          <p:nvPr>
            <p:ph type="ftr" sz="quarter" idx="11"/>
          </p:nvPr>
        </p:nvSpPr>
        <p:spPr>
          <a:ln/>
        </p:spPr>
        <p:txBody>
          <a:bodyPr/>
          <a:lstStyle>
            <a:lvl1pPr>
              <a:defRPr/>
            </a:lvl1pPr>
          </a:lstStyle>
          <a:p>
            <a:endParaRPr lang="en-US" dirty="0"/>
          </a:p>
        </p:txBody>
      </p:sp>
      <p:sp>
        <p:nvSpPr>
          <p:cNvPr id="6" name="Rectangle 10"/>
          <p:cNvSpPr>
            <a:spLocks noGrp="1" noChangeArrowheads="1"/>
          </p:cNvSpPr>
          <p:nvPr>
            <p:ph type="sldNum" sz="quarter" idx="12"/>
          </p:nvPr>
        </p:nvSpPr>
        <p:spPr>
          <a:ln/>
        </p:spPr>
        <p:txBody>
          <a:bodyPr/>
          <a:lstStyle>
            <a:lvl1pPr>
              <a:defRPr/>
            </a:lvl1pPr>
          </a:lstStyle>
          <a:p>
            <a:fld id="{69E57DC2-970A-4B3E-BB1C-7A09969E49DF}" type="slidenum">
              <a:rPr lang="en-US" smtClean="0"/>
              <a:t>‹#›</a:t>
            </a:fld>
            <a:endParaRPr lang="en-US" dirty="0"/>
          </a:p>
        </p:txBody>
      </p:sp>
    </p:spTree>
    <p:extLst>
      <p:ext uri="{BB962C8B-B14F-4D97-AF65-F5344CB8AC3E}">
        <p14:creationId xmlns:p14="http://schemas.microsoft.com/office/powerpoint/2010/main" val="499708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1884" y="301625"/>
            <a:ext cx="2436283" cy="56403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826684" y="301625"/>
            <a:ext cx="7112000" cy="564038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p:cNvSpPr>
            <a:spLocks noGrp="1" noChangeArrowheads="1"/>
          </p:cNvSpPr>
          <p:nvPr>
            <p:ph type="dt" sz="half" idx="10"/>
          </p:nvPr>
        </p:nvSpPr>
        <p:spPr>
          <a:ln/>
        </p:spPr>
        <p:txBody>
          <a:bodyPr/>
          <a:lstStyle>
            <a:lvl1pPr>
              <a:defRPr/>
            </a:lvl1pPr>
          </a:lstStyle>
          <a:p>
            <a:fld id="{87DE6118-2437-4B30-8E3C-4D2BE6020583}" type="datetimeFigureOut">
              <a:rPr lang="en-US" smtClean="0"/>
              <a:t>12/16/2019</a:t>
            </a:fld>
            <a:endParaRPr lang="en-US" dirty="0"/>
          </a:p>
        </p:txBody>
      </p:sp>
      <p:sp>
        <p:nvSpPr>
          <p:cNvPr id="5" name="Rectangle 9"/>
          <p:cNvSpPr>
            <a:spLocks noGrp="1" noChangeArrowheads="1"/>
          </p:cNvSpPr>
          <p:nvPr>
            <p:ph type="ftr" sz="quarter" idx="11"/>
          </p:nvPr>
        </p:nvSpPr>
        <p:spPr>
          <a:ln/>
        </p:spPr>
        <p:txBody>
          <a:bodyPr/>
          <a:lstStyle>
            <a:lvl1pPr>
              <a:defRPr/>
            </a:lvl1pPr>
          </a:lstStyle>
          <a:p>
            <a:endParaRPr lang="en-US" dirty="0"/>
          </a:p>
        </p:txBody>
      </p:sp>
      <p:sp>
        <p:nvSpPr>
          <p:cNvPr id="6" name="Rectangle 10"/>
          <p:cNvSpPr>
            <a:spLocks noGrp="1" noChangeArrowheads="1"/>
          </p:cNvSpPr>
          <p:nvPr>
            <p:ph type="sldNum" sz="quarter" idx="12"/>
          </p:nvPr>
        </p:nvSpPr>
        <p:spPr>
          <a:ln/>
        </p:spPr>
        <p:txBody>
          <a:bodyPr/>
          <a:lstStyle>
            <a:lvl1pPr>
              <a:defRPr/>
            </a:lvl1pPr>
          </a:lstStyle>
          <a:p>
            <a:fld id="{69E57DC2-970A-4B3E-BB1C-7A09969E49DF}" type="slidenum">
              <a:rPr lang="en-US" smtClean="0"/>
              <a:t>‹#›</a:t>
            </a:fld>
            <a:endParaRPr lang="en-US" dirty="0"/>
          </a:p>
        </p:txBody>
      </p:sp>
    </p:spTree>
    <p:extLst>
      <p:ext uri="{BB962C8B-B14F-4D97-AF65-F5344CB8AC3E}">
        <p14:creationId xmlns:p14="http://schemas.microsoft.com/office/powerpoint/2010/main" val="10031087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6684" y="301625"/>
            <a:ext cx="9751483" cy="1143000"/>
          </a:xfrm>
        </p:spPr>
        <p:txBody>
          <a:bodyPr/>
          <a:lstStyle/>
          <a:p>
            <a:r>
              <a:rPr lang="en-US"/>
              <a:t>Click to edit Master title style</a:t>
            </a:r>
          </a:p>
        </p:txBody>
      </p:sp>
      <p:sp>
        <p:nvSpPr>
          <p:cNvPr id="3" name="Text Placeholder 2"/>
          <p:cNvSpPr>
            <a:spLocks noGrp="1"/>
          </p:cNvSpPr>
          <p:nvPr>
            <p:ph type="body" sz="half" idx="1"/>
          </p:nvPr>
        </p:nvSpPr>
        <p:spPr>
          <a:xfrm>
            <a:off x="1826684" y="1827213"/>
            <a:ext cx="4773083"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02967" y="1827213"/>
            <a:ext cx="47752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8"/>
          <p:cNvSpPr>
            <a:spLocks noGrp="1" noChangeArrowheads="1"/>
          </p:cNvSpPr>
          <p:nvPr>
            <p:ph type="dt" sz="half" idx="10"/>
          </p:nvPr>
        </p:nvSpPr>
        <p:spPr>
          <a:ln/>
        </p:spPr>
        <p:txBody>
          <a:bodyPr/>
          <a:lstStyle>
            <a:lvl1pPr>
              <a:defRPr/>
            </a:lvl1pPr>
          </a:lstStyle>
          <a:p>
            <a:fld id="{87DE6118-2437-4B30-8E3C-4D2BE6020583}" type="datetimeFigureOut">
              <a:rPr lang="en-US" smtClean="0"/>
              <a:pPr/>
              <a:t>12/16/2019</a:t>
            </a:fld>
            <a:endParaRPr lang="en-US" dirty="0"/>
          </a:p>
        </p:txBody>
      </p:sp>
      <p:sp>
        <p:nvSpPr>
          <p:cNvPr id="6" name="Rectangle 9"/>
          <p:cNvSpPr>
            <a:spLocks noGrp="1" noChangeArrowheads="1"/>
          </p:cNvSpPr>
          <p:nvPr>
            <p:ph type="ftr" sz="quarter" idx="11"/>
          </p:nvPr>
        </p:nvSpPr>
        <p:spPr>
          <a:ln/>
        </p:spPr>
        <p:txBody>
          <a:bodyPr/>
          <a:lstStyle>
            <a:lvl1pPr>
              <a:defRPr/>
            </a:lvl1pPr>
          </a:lstStyle>
          <a:p>
            <a:endParaRPr lang="en-US" dirty="0"/>
          </a:p>
        </p:txBody>
      </p:sp>
      <p:sp>
        <p:nvSpPr>
          <p:cNvPr id="7" name="Rectangle 10"/>
          <p:cNvSpPr>
            <a:spLocks noGrp="1" noChangeArrowheads="1"/>
          </p:cNvSpPr>
          <p:nvPr>
            <p:ph type="sldNum" sz="quarter" idx="12"/>
          </p:nvPr>
        </p:nvSpPr>
        <p:spPr>
          <a:ln/>
        </p:spPr>
        <p:txBody>
          <a:bodyPr/>
          <a:lstStyle>
            <a:lvl1pPr>
              <a:defRPr/>
            </a:lvl1p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4083772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4318000" y="0"/>
            <a:ext cx="15900400" cy="3810000"/>
            <a:chOff x="-2040" y="0"/>
            <a:chExt cx="7512" cy="2400"/>
          </a:xfrm>
        </p:grpSpPr>
        <p:sp>
          <p:nvSpPr>
            <p:cNvPr id="45059" name="AutoShape 3"/>
            <p:cNvSpPr>
              <a:spLocks noChangeArrowheads="1"/>
            </p:cNvSpPr>
            <p:nvPr/>
          </p:nvSpPr>
          <p:spPr bwMode="auto">
            <a:xfrm>
              <a:off x="-2040" y="432"/>
              <a:ext cx="2592" cy="1968"/>
            </a:xfrm>
            <a:custGeom>
              <a:avLst/>
              <a:gdLst>
                <a:gd name="G0" fmla="+- 18296 0 0"/>
                <a:gd name="G1" fmla="+- -30880 0 0"/>
                <a:gd name="G2" fmla="+- 31512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0296" y="5746"/>
                </a:cxn>
                <a:cxn ang="0">
                  <a:pos x="64000" y="32000"/>
                </a:cxn>
                <a:cxn ang="0">
                  <a:pos x="50296" y="58253"/>
                </a:cxn>
                <a:cxn ang="0">
                  <a:pos x="50296" y="58253"/>
                </a:cxn>
                <a:cxn ang="0">
                  <a:pos x="50295" y="58253"/>
                </a:cxn>
                <a:cxn ang="0">
                  <a:pos x="50296" y="58254"/>
                </a:cxn>
                <a:cxn ang="0">
                  <a:pos x="50296" y="5746"/>
                </a:cxn>
                <a:cxn ang="0">
                  <a:pos x="50295" y="5746"/>
                </a:cxn>
                <a:cxn ang="0">
                  <a:pos x="50296" y="5746"/>
                </a:cxn>
              </a:cxnLst>
              <a:rect l="T13" t="T15" r="T17" b="T19"/>
              <a:pathLst>
                <a:path w="64000" h="64000">
                  <a:moveTo>
                    <a:pt x="50296" y="5746"/>
                  </a:moveTo>
                  <a:cubicBezTo>
                    <a:pt x="58882" y="11730"/>
                    <a:pt x="64000" y="21534"/>
                    <a:pt x="64000" y="32000"/>
                  </a:cubicBezTo>
                  <a:cubicBezTo>
                    <a:pt x="64000" y="42465"/>
                    <a:pt x="58882" y="52269"/>
                    <a:pt x="50296" y="58253"/>
                  </a:cubicBezTo>
                  <a:cubicBezTo>
                    <a:pt x="50296" y="58253"/>
                    <a:pt x="50296" y="58253"/>
                    <a:pt x="50295" y="58253"/>
                  </a:cubicBezTo>
                  <a:lnTo>
                    <a:pt x="50296" y="58254"/>
                  </a:lnTo>
                  <a:lnTo>
                    <a:pt x="50296" y="5746"/>
                  </a:lnTo>
                  <a:lnTo>
                    <a:pt x="50295" y="5746"/>
                  </a:lnTo>
                  <a:cubicBezTo>
                    <a:pt x="50296" y="5746"/>
                    <a:pt x="50296" y="5746"/>
                    <a:pt x="50296" y="5746"/>
                  </a:cubicBezTo>
                  <a:close/>
                </a:path>
              </a:pathLst>
            </a:custGeom>
            <a:solidFill>
              <a:schemeClr val="accent2"/>
            </a:solidFill>
            <a:ln w="9525">
              <a:noFill/>
              <a:miter lim="800000"/>
              <a:headEnd/>
              <a:tailEnd/>
            </a:ln>
          </p:spPr>
          <p:txBody>
            <a:bodyPr/>
            <a:lstStyle/>
            <a:p>
              <a:pPr>
                <a:defRPr/>
              </a:pPr>
              <a:endParaRPr lang="en-US" sz="2400">
                <a:latin typeface="Times New Roman" pitchFamily="18" charset="0"/>
              </a:endParaRPr>
            </a:p>
          </p:txBody>
        </p:sp>
        <p:sp>
          <p:nvSpPr>
            <p:cNvPr id="45060" name="AutoShape 4"/>
            <p:cNvSpPr>
              <a:spLocks noChangeArrowheads="1"/>
            </p:cNvSpPr>
            <p:nvPr/>
          </p:nvSpPr>
          <p:spPr bwMode="auto">
            <a:xfrm>
              <a:off x="-1528" y="0"/>
              <a:ext cx="1949" cy="1987"/>
            </a:xfrm>
            <a:custGeom>
              <a:avLst/>
              <a:gdLst>
                <a:gd name="G0" fmla="+- 18077 0 0"/>
                <a:gd name="G1" fmla="+- -30880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0077" y="5595"/>
                </a:cxn>
                <a:cxn ang="0">
                  <a:pos x="64000" y="32000"/>
                </a:cxn>
                <a:cxn ang="0">
                  <a:pos x="50077" y="58404"/>
                </a:cxn>
                <a:cxn ang="0">
                  <a:pos x="50077" y="58404"/>
                </a:cxn>
                <a:cxn ang="0">
                  <a:pos x="50076" y="58404"/>
                </a:cxn>
                <a:cxn ang="0">
                  <a:pos x="50077" y="58405"/>
                </a:cxn>
                <a:cxn ang="0">
                  <a:pos x="50077" y="5595"/>
                </a:cxn>
                <a:cxn ang="0">
                  <a:pos x="50076" y="5595"/>
                </a:cxn>
                <a:cxn ang="0">
                  <a:pos x="50077" y="5595"/>
                </a:cxn>
              </a:cxnLst>
              <a:rect l="T13" t="T15" r="T17" b="T19"/>
              <a:pathLst>
                <a:path w="64000" h="64000">
                  <a:moveTo>
                    <a:pt x="50077" y="5595"/>
                  </a:moveTo>
                  <a:cubicBezTo>
                    <a:pt x="58790" y="11560"/>
                    <a:pt x="64000" y="21440"/>
                    <a:pt x="64000" y="32000"/>
                  </a:cubicBezTo>
                  <a:cubicBezTo>
                    <a:pt x="64000" y="42559"/>
                    <a:pt x="58790" y="52439"/>
                    <a:pt x="50077" y="58404"/>
                  </a:cubicBezTo>
                  <a:cubicBezTo>
                    <a:pt x="50077" y="58404"/>
                    <a:pt x="50077" y="58404"/>
                    <a:pt x="50076" y="58404"/>
                  </a:cubicBezTo>
                  <a:lnTo>
                    <a:pt x="50077" y="58405"/>
                  </a:lnTo>
                  <a:lnTo>
                    <a:pt x="50077" y="5595"/>
                  </a:lnTo>
                  <a:lnTo>
                    <a:pt x="50076" y="5595"/>
                  </a:lnTo>
                  <a:cubicBezTo>
                    <a:pt x="50077" y="5595"/>
                    <a:pt x="50077" y="5595"/>
                    <a:pt x="50077" y="5595"/>
                  </a:cubicBezTo>
                  <a:close/>
                </a:path>
              </a:pathLst>
            </a:custGeom>
            <a:solidFill>
              <a:schemeClr val="hlink"/>
            </a:solidFill>
            <a:ln w="9525">
              <a:noFill/>
              <a:miter lim="800000"/>
              <a:headEnd/>
              <a:tailEnd/>
            </a:ln>
          </p:spPr>
          <p:txBody>
            <a:bodyPr/>
            <a:lstStyle/>
            <a:p>
              <a:pPr>
                <a:defRPr/>
              </a:pPr>
              <a:endParaRPr lang="en-US" sz="1800">
                <a:latin typeface="Arial" charset="0"/>
              </a:endParaRPr>
            </a:p>
          </p:txBody>
        </p:sp>
        <p:sp>
          <p:nvSpPr>
            <p:cNvPr id="45061" name="Line 5"/>
            <p:cNvSpPr>
              <a:spLocks noChangeShapeType="1"/>
            </p:cNvSpPr>
            <p:nvPr/>
          </p:nvSpPr>
          <p:spPr bwMode="auto">
            <a:xfrm>
              <a:off x="864" y="960"/>
              <a:ext cx="4608" cy="0"/>
            </a:xfrm>
            <a:prstGeom prst="line">
              <a:avLst/>
            </a:prstGeom>
            <a:noFill/>
            <a:ln w="12700">
              <a:solidFill>
                <a:schemeClr val="tx1"/>
              </a:solidFill>
              <a:round/>
              <a:headEnd/>
              <a:tailEnd/>
            </a:ln>
            <a:effectLst/>
          </p:spPr>
          <p:txBody>
            <a:bodyPr/>
            <a:lstStyle/>
            <a:p>
              <a:pPr>
                <a:defRPr/>
              </a:pPr>
              <a:endParaRPr lang="en-US" sz="1800"/>
            </a:p>
          </p:txBody>
        </p:sp>
      </p:grpSp>
      <p:sp>
        <p:nvSpPr>
          <p:cNvPr id="1027" name="Rectangle 6"/>
          <p:cNvSpPr>
            <a:spLocks noGrp="1" noChangeArrowheads="1"/>
          </p:cNvSpPr>
          <p:nvPr>
            <p:ph type="title"/>
          </p:nvPr>
        </p:nvSpPr>
        <p:spPr bwMode="auto">
          <a:xfrm>
            <a:off x="1826684" y="301625"/>
            <a:ext cx="9751483"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8" name="Rectangle 7"/>
          <p:cNvSpPr>
            <a:spLocks noGrp="1" noChangeArrowheads="1"/>
          </p:cNvSpPr>
          <p:nvPr>
            <p:ph type="body" idx="1"/>
          </p:nvPr>
        </p:nvSpPr>
        <p:spPr bwMode="auto">
          <a:xfrm>
            <a:off x="1826684" y="1827213"/>
            <a:ext cx="9751483"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5064" name="Rectangle 8"/>
          <p:cNvSpPr>
            <a:spLocks noGrp="1" noChangeArrowheads="1"/>
          </p:cNvSpPr>
          <p:nvPr>
            <p:ph type="dt" sz="half" idx="2"/>
          </p:nvPr>
        </p:nvSpPr>
        <p:spPr bwMode="auto">
          <a:xfrm>
            <a:off x="609600" y="6248400"/>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fld id="{87DE6118-2437-4B30-8E3C-4D2BE6020583}" type="datetimeFigureOut">
              <a:rPr lang="en-US" smtClean="0"/>
              <a:pPr/>
              <a:t>12/16/2019</a:t>
            </a:fld>
            <a:endParaRPr lang="en-US" dirty="0"/>
          </a:p>
        </p:txBody>
      </p:sp>
      <p:sp>
        <p:nvSpPr>
          <p:cNvPr id="45065" name="Rectangle 9"/>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smtClean="0"/>
            </a:lvl1pPr>
          </a:lstStyle>
          <a:p>
            <a:endParaRPr lang="en-US" dirty="0"/>
          </a:p>
        </p:txBody>
      </p:sp>
      <p:sp>
        <p:nvSpPr>
          <p:cNvPr id="45066" name="Rectangle 10"/>
          <p:cNvSpPr>
            <a:spLocks noGrp="1" noChangeArrowheads="1"/>
          </p:cNvSpPr>
          <p:nvPr>
            <p:ph type="sldNum" sz="quarter" idx="4"/>
          </p:nvPr>
        </p:nvSpPr>
        <p:spPr bwMode="auto">
          <a:xfrm>
            <a:off x="8737600" y="6248400"/>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3440833816"/>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Lst>
  <p:txStyles>
    <p:titleStyle>
      <a:lvl1pPr algn="l" rtl="0" eaLnBrk="1" fontAlgn="base" hangingPunct="1">
        <a:spcBef>
          <a:spcPct val="0"/>
        </a:spcBef>
        <a:spcAft>
          <a:spcPct val="0"/>
        </a:spcAft>
        <a:defRPr sz="3600">
          <a:solidFill>
            <a:schemeClr val="tx2"/>
          </a:solidFill>
          <a:latin typeface="+mj-lt"/>
          <a:ea typeface="+mj-ea"/>
          <a:cs typeface="+mj-cs"/>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lr>
          <a:schemeClr val="tx2"/>
        </a:buClr>
        <a:buSzPct val="70000"/>
        <a:buFont typeface="Wingdings" pitchFamily="2" charset="2"/>
        <a:buChar char="¡"/>
        <a:defRPr sz="29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2"/>
        </a:buClr>
        <a:buSzPct val="70000"/>
        <a:buFont typeface="Wingdings" pitchFamily="2" charset="2"/>
        <a:buChar char="l"/>
        <a:defRPr sz="2500">
          <a:solidFill>
            <a:schemeClr val="tx1"/>
          </a:solidFill>
          <a:latin typeface="+mn-lt"/>
          <a:cs typeface="+mn-cs"/>
        </a:defRPr>
      </a:lvl2pPr>
      <a:lvl3pPr marL="1143000" indent="-228600" algn="l" rtl="0" eaLnBrk="1" fontAlgn="base" hangingPunct="1">
        <a:spcBef>
          <a:spcPct val="20000"/>
        </a:spcBef>
        <a:spcAft>
          <a:spcPct val="0"/>
        </a:spcAft>
        <a:buClr>
          <a:schemeClr val="tx2"/>
        </a:buClr>
        <a:buSzPct val="65000"/>
        <a:buFont typeface="Wingdings" pitchFamily="2" charset="2"/>
        <a:buChar char="¡"/>
        <a:defRPr sz="2200">
          <a:solidFill>
            <a:schemeClr val="tx1"/>
          </a:solidFill>
          <a:latin typeface="+mn-lt"/>
          <a:cs typeface="+mn-cs"/>
        </a:defRPr>
      </a:lvl3pPr>
      <a:lvl4pPr marL="1600200" indent="-228600" algn="l" rtl="0" eaLnBrk="1" fontAlgn="base" hangingPunct="1">
        <a:spcBef>
          <a:spcPct val="20000"/>
        </a:spcBef>
        <a:spcAft>
          <a:spcPct val="0"/>
        </a:spcAft>
        <a:buClr>
          <a:schemeClr val="accent2"/>
        </a:buClr>
        <a:buSzPct val="70000"/>
        <a:buFont typeface="Wingdings" pitchFamily="2" charset="2"/>
        <a:buChar char="l"/>
        <a:defRPr sz="1900">
          <a:solidFill>
            <a:schemeClr val="tx1"/>
          </a:solidFill>
          <a:latin typeface="+mn-lt"/>
          <a:cs typeface="+mn-cs"/>
        </a:defRPr>
      </a:lvl4pPr>
      <a:lvl5pPr marL="2057400" indent="-228600" algn="l" rtl="0" eaLnBrk="1" fontAlgn="base" hangingPunct="1">
        <a:spcBef>
          <a:spcPct val="20000"/>
        </a:spcBef>
        <a:spcAft>
          <a:spcPct val="0"/>
        </a:spcAft>
        <a:buClr>
          <a:schemeClr val="tx2"/>
        </a:buClr>
        <a:buSzPct val="60000"/>
        <a:buFont typeface="Wingdings" pitchFamily="2" charset="2"/>
        <a:buChar char="¡"/>
        <a:defRPr sz="1900">
          <a:solidFill>
            <a:schemeClr val="tx1"/>
          </a:solidFill>
          <a:latin typeface="+mn-lt"/>
          <a:cs typeface="+mn-cs"/>
        </a:defRPr>
      </a:lvl5pPr>
      <a:lvl6pPr marL="2514600" indent="-228600" algn="l" rtl="0" eaLnBrk="1" fontAlgn="base" hangingPunct="1">
        <a:spcBef>
          <a:spcPct val="20000"/>
        </a:spcBef>
        <a:spcAft>
          <a:spcPct val="0"/>
        </a:spcAft>
        <a:buClr>
          <a:schemeClr val="tx2"/>
        </a:buClr>
        <a:buSzPct val="60000"/>
        <a:buFont typeface="Wingdings" pitchFamily="2" charset="2"/>
        <a:buChar char="¡"/>
        <a:defRPr sz="1900">
          <a:solidFill>
            <a:schemeClr val="tx1"/>
          </a:solidFill>
          <a:latin typeface="+mn-lt"/>
          <a:cs typeface="+mn-cs"/>
        </a:defRPr>
      </a:lvl6pPr>
      <a:lvl7pPr marL="2971800" indent="-228600" algn="l" rtl="0" eaLnBrk="1" fontAlgn="base" hangingPunct="1">
        <a:spcBef>
          <a:spcPct val="20000"/>
        </a:spcBef>
        <a:spcAft>
          <a:spcPct val="0"/>
        </a:spcAft>
        <a:buClr>
          <a:schemeClr val="tx2"/>
        </a:buClr>
        <a:buSzPct val="60000"/>
        <a:buFont typeface="Wingdings" pitchFamily="2" charset="2"/>
        <a:buChar char="¡"/>
        <a:defRPr sz="1900">
          <a:solidFill>
            <a:schemeClr val="tx1"/>
          </a:solidFill>
          <a:latin typeface="+mn-lt"/>
          <a:cs typeface="+mn-cs"/>
        </a:defRPr>
      </a:lvl7pPr>
      <a:lvl8pPr marL="3429000" indent="-228600" algn="l" rtl="0" eaLnBrk="1" fontAlgn="base" hangingPunct="1">
        <a:spcBef>
          <a:spcPct val="20000"/>
        </a:spcBef>
        <a:spcAft>
          <a:spcPct val="0"/>
        </a:spcAft>
        <a:buClr>
          <a:schemeClr val="tx2"/>
        </a:buClr>
        <a:buSzPct val="60000"/>
        <a:buFont typeface="Wingdings" pitchFamily="2" charset="2"/>
        <a:buChar char="¡"/>
        <a:defRPr sz="1900">
          <a:solidFill>
            <a:schemeClr val="tx1"/>
          </a:solidFill>
          <a:latin typeface="+mn-lt"/>
          <a:cs typeface="+mn-cs"/>
        </a:defRPr>
      </a:lvl8pPr>
      <a:lvl9pPr marL="3886200" indent="-228600" algn="l" rtl="0" eaLnBrk="1" fontAlgn="base" hangingPunct="1">
        <a:spcBef>
          <a:spcPct val="20000"/>
        </a:spcBef>
        <a:spcAft>
          <a:spcPct val="0"/>
        </a:spcAft>
        <a:buClr>
          <a:schemeClr val="tx2"/>
        </a:buClr>
        <a:buSzPct val="60000"/>
        <a:buFont typeface="Wingdings" pitchFamily="2" charset="2"/>
        <a:buChar char="¡"/>
        <a:defRPr sz="19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_Toc9319048"/><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88160" y="579121"/>
            <a:ext cx="9925303" cy="1391920"/>
          </a:xfrm>
        </p:spPr>
        <p:txBody>
          <a:bodyPr>
            <a:normAutofit/>
          </a:bodyPr>
          <a:lstStyle/>
          <a:p>
            <a:r>
              <a:rPr lang="en-US" b="1" dirty="0"/>
              <a:t>The Politics and Ethics of Knowledge Production in Migration Studies</a:t>
            </a:r>
            <a:endParaRPr lang="en-US" dirty="0"/>
          </a:p>
        </p:txBody>
      </p:sp>
      <p:sp>
        <p:nvSpPr>
          <p:cNvPr id="3" name="Subtitle 2"/>
          <p:cNvSpPr>
            <a:spLocks noGrp="1"/>
          </p:cNvSpPr>
          <p:nvPr>
            <p:ph type="subTitle" idx="1"/>
          </p:nvPr>
        </p:nvSpPr>
        <p:spPr>
          <a:xfrm>
            <a:off x="1788160" y="3806009"/>
            <a:ext cx="9312413" cy="2161903"/>
          </a:xfrm>
        </p:spPr>
        <p:txBody>
          <a:bodyPr>
            <a:noAutofit/>
          </a:bodyPr>
          <a:lstStyle/>
          <a:p>
            <a:r>
              <a:rPr lang="en-US" b="1" dirty="0"/>
              <a:t>Sari Hanafi </a:t>
            </a:r>
          </a:p>
          <a:p>
            <a:r>
              <a:rPr lang="en-US" dirty="0"/>
              <a:t>Prof. of sociology, American University of Beirut </a:t>
            </a:r>
          </a:p>
        </p:txBody>
      </p:sp>
    </p:spTree>
    <p:extLst>
      <p:ext uri="{BB962C8B-B14F-4D97-AF65-F5344CB8AC3E}">
        <p14:creationId xmlns:p14="http://schemas.microsoft.com/office/powerpoint/2010/main" val="3964088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164E-C7D6-4444-B71A-F9CC18C0F1F7}"/>
              </a:ext>
            </a:extLst>
          </p:cNvPr>
          <p:cNvSpPr>
            <a:spLocks noGrp="1"/>
          </p:cNvSpPr>
          <p:nvPr>
            <p:ph type="title"/>
          </p:nvPr>
        </p:nvSpPr>
        <p:spPr>
          <a:xfrm>
            <a:off x="1656080" y="345439"/>
            <a:ext cx="9922087" cy="1099185"/>
          </a:xfrm>
        </p:spPr>
        <p:txBody>
          <a:bodyPr/>
          <a:lstStyle/>
          <a:p>
            <a:r>
              <a:rPr lang="en-US" sz="4800" dirty="0"/>
              <a:t>Outline</a:t>
            </a:r>
          </a:p>
        </p:txBody>
      </p:sp>
      <p:sp>
        <p:nvSpPr>
          <p:cNvPr id="3" name="Content Placeholder 2">
            <a:extLst>
              <a:ext uri="{FF2B5EF4-FFF2-40B4-BE49-F238E27FC236}">
                <a16:creationId xmlns:a16="http://schemas.microsoft.com/office/drawing/2014/main" id="{DD530AFC-6234-40AD-8F1A-70EC78683236}"/>
              </a:ext>
            </a:extLst>
          </p:cNvPr>
          <p:cNvSpPr>
            <a:spLocks noGrp="1"/>
          </p:cNvSpPr>
          <p:nvPr>
            <p:ph idx="1"/>
          </p:nvPr>
        </p:nvSpPr>
        <p:spPr>
          <a:xfrm>
            <a:off x="1463040" y="1790062"/>
            <a:ext cx="10472928" cy="3940177"/>
          </a:xfrm>
        </p:spPr>
        <p:txBody>
          <a:bodyPr/>
          <a:lstStyle/>
          <a:p>
            <a:r>
              <a:rPr lang="en-US" sz="3600" dirty="0"/>
              <a:t>Normativity of Migration studies: Ethics and epistemic community</a:t>
            </a:r>
          </a:p>
          <a:p>
            <a:r>
              <a:rPr lang="en-US" sz="3600" dirty="0"/>
              <a:t>Yet, who tell the stories? </a:t>
            </a:r>
          </a:p>
          <a:p>
            <a:r>
              <a:rPr lang="en-US" sz="3600" i="1" dirty="0"/>
              <a:t>Politics and instrumentalization of migration </a:t>
            </a:r>
          </a:p>
          <a:p>
            <a:r>
              <a:rPr lang="en-US" sz="3600" dirty="0"/>
              <a:t>Four blind spots in knowledge</a:t>
            </a:r>
          </a:p>
        </p:txBody>
      </p:sp>
      <p:sp>
        <p:nvSpPr>
          <p:cNvPr id="4" name="Rectangle 1">
            <a:extLst>
              <a:ext uri="{FF2B5EF4-FFF2-40B4-BE49-F238E27FC236}">
                <a16:creationId xmlns:a16="http://schemas.microsoft.com/office/drawing/2014/main" id="{F4210859-9BE9-4E1D-A672-4E1529EAF078}"/>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5937250" algn="r"/>
              </a:tabLst>
              <a:defRPr>
                <a:solidFill>
                  <a:schemeClr val="tx1"/>
                </a:solidFill>
                <a:latin typeface="Arial" panose="020B0604020202020204" pitchFamily="34" charset="0"/>
              </a:defRPr>
            </a:lvl1pPr>
            <a:lvl2pPr eaLnBrk="0" fontAlgn="base" hangingPunct="0">
              <a:spcBef>
                <a:spcPct val="0"/>
              </a:spcBef>
              <a:spcAft>
                <a:spcPct val="0"/>
              </a:spcAft>
              <a:tabLst>
                <a:tab pos="5937250" algn="r"/>
              </a:tabLst>
              <a:defRPr>
                <a:solidFill>
                  <a:schemeClr val="tx1"/>
                </a:solidFill>
                <a:latin typeface="Arial" panose="020B0604020202020204" pitchFamily="34" charset="0"/>
              </a:defRPr>
            </a:lvl2pPr>
            <a:lvl3pPr eaLnBrk="0" fontAlgn="base" hangingPunct="0">
              <a:spcBef>
                <a:spcPct val="0"/>
              </a:spcBef>
              <a:spcAft>
                <a:spcPct val="0"/>
              </a:spcAft>
              <a:tabLst>
                <a:tab pos="5937250" algn="r"/>
              </a:tabLst>
              <a:defRPr>
                <a:solidFill>
                  <a:schemeClr val="tx1"/>
                </a:solidFill>
                <a:latin typeface="Arial" panose="020B0604020202020204" pitchFamily="34" charset="0"/>
              </a:defRPr>
            </a:lvl3pPr>
            <a:lvl4pPr eaLnBrk="0" fontAlgn="base" hangingPunct="0">
              <a:spcBef>
                <a:spcPct val="0"/>
              </a:spcBef>
              <a:spcAft>
                <a:spcPct val="0"/>
              </a:spcAft>
              <a:tabLst>
                <a:tab pos="5937250" algn="r"/>
              </a:tabLst>
              <a:defRPr>
                <a:solidFill>
                  <a:schemeClr val="tx1"/>
                </a:solidFill>
                <a:latin typeface="Arial" panose="020B0604020202020204" pitchFamily="34" charset="0"/>
              </a:defRPr>
            </a:lvl4pPr>
            <a:lvl5pPr eaLnBrk="0" fontAlgn="base" hangingPunct="0">
              <a:spcBef>
                <a:spcPct val="0"/>
              </a:spcBef>
              <a:spcAft>
                <a:spcPct val="0"/>
              </a:spcAft>
              <a:tabLst>
                <a:tab pos="5937250" algn="r"/>
              </a:tabLst>
              <a:defRPr>
                <a:solidFill>
                  <a:schemeClr val="tx1"/>
                </a:solidFill>
                <a:latin typeface="Arial" panose="020B0604020202020204" pitchFamily="34" charset="0"/>
              </a:defRPr>
            </a:lvl5pPr>
            <a:lvl6pPr eaLnBrk="0" fontAlgn="base" hangingPunct="0">
              <a:spcBef>
                <a:spcPct val="0"/>
              </a:spcBef>
              <a:spcAft>
                <a:spcPct val="0"/>
              </a:spcAft>
              <a:tabLst>
                <a:tab pos="5937250" algn="r"/>
              </a:tabLst>
              <a:defRPr>
                <a:solidFill>
                  <a:schemeClr val="tx1"/>
                </a:solidFill>
                <a:latin typeface="Arial" panose="020B0604020202020204" pitchFamily="34" charset="0"/>
              </a:defRPr>
            </a:lvl6pPr>
            <a:lvl7pPr eaLnBrk="0" fontAlgn="base" hangingPunct="0">
              <a:spcBef>
                <a:spcPct val="0"/>
              </a:spcBef>
              <a:spcAft>
                <a:spcPct val="0"/>
              </a:spcAft>
              <a:tabLst>
                <a:tab pos="5937250" algn="r"/>
              </a:tabLst>
              <a:defRPr>
                <a:solidFill>
                  <a:schemeClr val="tx1"/>
                </a:solidFill>
                <a:latin typeface="Arial" panose="020B0604020202020204" pitchFamily="34" charset="0"/>
              </a:defRPr>
            </a:lvl7pPr>
            <a:lvl8pPr eaLnBrk="0" fontAlgn="base" hangingPunct="0">
              <a:spcBef>
                <a:spcPct val="0"/>
              </a:spcBef>
              <a:spcAft>
                <a:spcPct val="0"/>
              </a:spcAft>
              <a:tabLst>
                <a:tab pos="5937250" algn="r"/>
              </a:tabLst>
              <a:defRPr>
                <a:solidFill>
                  <a:schemeClr val="tx1"/>
                </a:solidFill>
                <a:latin typeface="Arial" panose="020B0604020202020204" pitchFamily="34" charset="0"/>
              </a:defRPr>
            </a:lvl8pPr>
            <a:lvl9pPr eaLnBrk="0" fontAlgn="base" hangingPunct="0">
              <a:spcBef>
                <a:spcPct val="0"/>
              </a:spcBef>
              <a:spcAft>
                <a:spcPct val="0"/>
              </a:spcAft>
              <a:tabLst>
                <a:tab pos="5937250"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5937250" algn="r"/>
              </a:tabLst>
            </a:pPr>
            <a:r>
              <a:rPr kumimoji="0" lang="en-US" altLang="en-US" sz="1100" b="0" i="0" u="sng" strike="noStrike" cap="none" normalizeH="0" baseline="0">
                <a:ln>
                  <a:noFill/>
                </a:ln>
                <a:solidFill>
                  <a:srgbClr val="0000FF"/>
                </a:solidFill>
                <a:effectLst/>
                <a:latin typeface="Arial" panose="020B0604020202020204" pitchFamily="34" charset="0"/>
                <a:ea typeface="Calibri" panose="020F0502020204030204" pitchFamily="34" charset="0"/>
                <a:cs typeface="Times New Roman" panose="02020603050405020304" pitchFamily="18" charset="0"/>
                <a:hlinkClick r:id="rId2"/>
              </a:rPr>
              <a:t>Identity politics and universalism</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5158393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60B20-5447-48FD-B6E6-3344B7318065}"/>
              </a:ext>
            </a:extLst>
          </p:cNvPr>
          <p:cNvSpPr>
            <a:spLocks noGrp="1"/>
          </p:cNvSpPr>
          <p:nvPr>
            <p:ph type="title"/>
          </p:nvPr>
        </p:nvSpPr>
        <p:spPr/>
        <p:txBody>
          <a:bodyPr/>
          <a:lstStyle/>
          <a:p>
            <a:r>
              <a:rPr lang="en-US" b="1" dirty="0"/>
              <a:t>Normativity of Migration studies:</a:t>
            </a:r>
            <a:r>
              <a:rPr lang="en-US" dirty="0"/>
              <a:t/>
            </a:r>
            <a:br>
              <a:rPr lang="en-US" dirty="0"/>
            </a:br>
            <a:r>
              <a:rPr lang="en-US" b="1" dirty="0"/>
              <a:t>Ethics and epistemic community</a:t>
            </a:r>
            <a:endParaRPr lang="en-US" dirty="0"/>
          </a:p>
        </p:txBody>
      </p:sp>
      <p:sp>
        <p:nvSpPr>
          <p:cNvPr id="3" name="Content Placeholder 2">
            <a:extLst>
              <a:ext uri="{FF2B5EF4-FFF2-40B4-BE49-F238E27FC236}">
                <a16:creationId xmlns:a16="http://schemas.microsoft.com/office/drawing/2014/main" id="{DE520ED5-9BBE-478B-B5EC-352347481D23}"/>
              </a:ext>
            </a:extLst>
          </p:cNvPr>
          <p:cNvSpPr>
            <a:spLocks noGrp="1"/>
          </p:cNvSpPr>
          <p:nvPr>
            <p:ph idx="1"/>
          </p:nvPr>
        </p:nvSpPr>
        <p:spPr>
          <a:xfrm>
            <a:off x="548640" y="1603122"/>
            <a:ext cx="11387328" cy="4697094"/>
          </a:xfrm>
        </p:spPr>
        <p:txBody>
          <a:bodyPr/>
          <a:lstStyle/>
          <a:p>
            <a:r>
              <a:rPr lang="en-US" sz="1800" dirty="0"/>
              <a:t>Analysis of 85 articles inform us as to how researchers have </a:t>
            </a:r>
            <a:r>
              <a:rPr lang="en-US" sz="1800" dirty="0">
                <a:solidFill>
                  <a:srgbClr val="FF0000"/>
                </a:solidFill>
              </a:rPr>
              <a:t>negotiated both their ethics of conviction and responsibility</a:t>
            </a:r>
          </a:p>
          <a:p>
            <a:pPr lvl="1"/>
            <a:r>
              <a:rPr lang="en-US" sz="1800" dirty="0"/>
              <a:t>Ethics of </a:t>
            </a:r>
            <a:r>
              <a:rPr lang="en-US" sz="1800" dirty="0">
                <a:solidFill>
                  <a:srgbClr val="FF0000"/>
                </a:solidFill>
              </a:rPr>
              <a:t>conviction:</a:t>
            </a:r>
            <a:r>
              <a:rPr lang="en-US" sz="1800" dirty="0"/>
              <a:t> maximization of principles/values without regard to cost/</a:t>
            </a:r>
            <a:r>
              <a:rPr lang="en-US" sz="1800" dirty="0" err="1"/>
              <a:t>conse-quences</a:t>
            </a:r>
            <a:r>
              <a:rPr lang="en-US" sz="1800" dirty="0"/>
              <a:t> of principled action</a:t>
            </a:r>
          </a:p>
          <a:p>
            <a:pPr lvl="1"/>
            <a:r>
              <a:rPr lang="en-US" sz="1800" dirty="0"/>
              <a:t>Ethics of </a:t>
            </a:r>
            <a:r>
              <a:rPr lang="en-US" sz="1800" dirty="0">
                <a:solidFill>
                  <a:srgbClr val="FF0000"/>
                </a:solidFill>
              </a:rPr>
              <a:t>responsibility</a:t>
            </a:r>
            <a:r>
              <a:rPr lang="en-US" sz="1800" dirty="0"/>
              <a:t>: optimization of principles and consequences of action</a:t>
            </a:r>
          </a:p>
          <a:p>
            <a:r>
              <a:rPr lang="en-US" sz="1800" dirty="0"/>
              <a:t>They constitute an </a:t>
            </a:r>
            <a:r>
              <a:rPr lang="en-US" sz="1800" dirty="0">
                <a:solidFill>
                  <a:srgbClr val="FF0000"/>
                </a:solidFill>
              </a:rPr>
              <a:t>epistemic community </a:t>
            </a:r>
            <a:r>
              <a:rPr lang="en-US" sz="1800" dirty="0"/>
              <a:t>that negotiates with and constantly combines both ethics </a:t>
            </a:r>
          </a:p>
          <a:p>
            <a:r>
              <a:rPr lang="en-US" sz="1800" dirty="0"/>
              <a:t>Since the 1990s, there has been a qualitative and quantitative leap in studies concerning immigrants religion, acknowledging their colonial past and their religious diversity.   </a:t>
            </a:r>
          </a:p>
          <a:p>
            <a:r>
              <a:rPr lang="en-US" sz="1800" dirty="0"/>
              <a:t>They espouse the major long-standing normative claims of</a:t>
            </a:r>
          </a:p>
          <a:p>
            <a:pPr lvl="1"/>
            <a:r>
              <a:rPr lang="en-US" sz="1600" dirty="0"/>
              <a:t>Liberalism: neutrality in the public sphere, the universal application of human rights, the requirement to treat all subjects equally and the prioritization of economic and political liberty.</a:t>
            </a:r>
          </a:p>
          <a:p>
            <a:pPr lvl="1"/>
            <a:r>
              <a:rPr lang="en-US" sz="1600" dirty="0"/>
              <a:t>Multiculturalism: the politics of recognition and acknowledgment of cultural specificity and communitarian life</a:t>
            </a:r>
          </a:p>
          <a:p>
            <a:pPr lvl="1"/>
            <a:r>
              <a:rPr lang="en-US" sz="1600" dirty="0"/>
              <a:t>neo-enlightenment: expansion of enlightenment original project (secular-liberal, pluralist, democratic, egalitarian, inclusive, rationalist and humanitarian society). It is more a way of life rather than a political movement and a culture where the production of performative, problem-solving ethical orientations supersedes the application of overarching moralities coming from on high   </a:t>
            </a:r>
          </a:p>
        </p:txBody>
      </p:sp>
    </p:spTree>
    <p:extLst>
      <p:ext uri="{BB962C8B-B14F-4D97-AF65-F5344CB8AC3E}">
        <p14:creationId xmlns:p14="http://schemas.microsoft.com/office/powerpoint/2010/main" val="30109044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63BB1-6250-4B1C-A457-FA00F09D6962}"/>
              </a:ext>
            </a:extLst>
          </p:cNvPr>
          <p:cNvSpPr>
            <a:spLocks noGrp="1"/>
          </p:cNvSpPr>
          <p:nvPr>
            <p:ph type="title"/>
          </p:nvPr>
        </p:nvSpPr>
        <p:spPr>
          <a:xfrm>
            <a:off x="1219200" y="1836293"/>
            <a:ext cx="2084833" cy="1816607"/>
          </a:xfrm>
        </p:spPr>
        <p:txBody>
          <a:bodyPr/>
          <a:lstStyle/>
          <a:p>
            <a:r>
              <a:rPr lang="en-US" b="1" dirty="0"/>
              <a:t>Yet, who tell the stories? </a:t>
            </a:r>
          </a:p>
        </p:txBody>
      </p:sp>
      <p:sp>
        <p:nvSpPr>
          <p:cNvPr id="3" name="Content Placeholder 2">
            <a:extLst>
              <a:ext uri="{FF2B5EF4-FFF2-40B4-BE49-F238E27FC236}">
                <a16:creationId xmlns:a16="http://schemas.microsoft.com/office/drawing/2014/main" id="{F2BB3A3E-5B3B-411D-AFBA-42F45C5FA9D6}"/>
              </a:ext>
            </a:extLst>
          </p:cNvPr>
          <p:cNvSpPr>
            <a:spLocks noGrp="1"/>
          </p:cNvSpPr>
          <p:nvPr>
            <p:ph idx="1"/>
          </p:nvPr>
        </p:nvSpPr>
        <p:spPr>
          <a:xfrm>
            <a:off x="130645" y="4315968"/>
            <a:ext cx="6729984" cy="1513205"/>
          </a:xfrm>
        </p:spPr>
        <p:txBody>
          <a:bodyPr/>
          <a:lstStyle/>
          <a:p>
            <a:r>
              <a:rPr lang="en-US" dirty="0"/>
              <a:t>Scholarly work</a:t>
            </a:r>
          </a:p>
          <a:p>
            <a:pPr lvl="1"/>
            <a:r>
              <a:rPr lang="en-US" dirty="0"/>
              <a:t>knowledge: For whom? For what?  </a:t>
            </a:r>
          </a:p>
          <a:p>
            <a:r>
              <a:rPr lang="en-US" dirty="0"/>
              <a:t>Media </a:t>
            </a:r>
          </a:p>
          <a:p>
            <a:r>
              <a:rPr lang="en-US" dirty="0"/>
              <a:t>Think-tank </a:t>
            </a:r>
          </a:p>
          <a:p>
            <a:endParaRPr lang="en-US" dirty="0"/>
          </a:p>
        </p:txBody>
      </p:sp>
      <p:pic>
        <p:nvPicPr>
          <p:cNvPr id="1028" name="Picture 4" descr="Image result for Who tell the story?">
            <a:extLst>
              <a:ext uri="{FF2B5EF4-FFF2-40B4-BE49-F238E27FC236}">
                <a16:creationId xmlns:a16="http://schemas.microsoft.com/office/drawing/2014/main" id="{C3471AB0-9256-41AF-888D-5CD9D2C455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5637" y="43406"/>
            <a:ext cx="8082530" cy="4735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7333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8F0F5-823D-495F-9C23-466A410D73DB}"/>
              </a:ext>
            </a:extLst>
          </p:cNvPr>
          <p:cNvSpPr>
            <a:spLocks noGrp="1"/>
          </p:cNvSpPr>
          <p:nvPr>
            <p:ph type="title"/>
          </p:nvPr>
        </p:nvSpPr>
        <p:spPr>
          <a:xfrm>
            <a:off x="782320" y="301625"/>
            <a:ext cx="10795847" cy="1143000"/>
          </a:xfrm>
        </p:spPr>
        <p:txBody>
          <a:bodyPr/>
          <a:lstStyle/>
          <a:p>
            <a:r>
              <a:rPr lang="en-US" b="1" i="1" dirty="0"/>
              <a:t>Politics and instrumentalization of migration </a:t>
            </a:r>
          </a:p>
        </p:txBody>
      </p:sp>
      <p:sp>
        <p:nvSpPr>
          <p:cNvPr id="3" name="Content Placeholder 2">
            <a:extLst>
              <a:ext uri="{FF2B5EF4-FFF2-40B4-BE49-F238E27FC236}">
                <a16:creationId xmlns:a16="http://schemas.microsoft.com/office/drawing/2014/main" id="{C5DB0526-B928-4BE8-94B5-023C9085EB51}"/>
              </a:ext>
            </a:extLst>
          </p:cNvPr>
          <p:cNvSpPr>
            <a:spLocks noGrp="1"/>
          </p:cNvSpPr>
          <p:nvPr>
            <p:ph idx="1"/>
          </p:nvPr>
        </p:nvSpPr>
        <p:spPr>
          <a:xfrm>
            <a:off x="782320" y="1597025"/>
            <a:ext cx="11054079" cy="4959349"/>
          </a:xfrm>
        </p:spPr>
        <p:txBody>
          <a:bodyPr/>
          <a:lstStyle/>
          <a:p>
            <a:r>
              <a:rPr lang="en-US" sz="2800" dirty="0"/>
              <a:t>Discourse of crisis</a:t>
            </a:r>
          </a:p>
          <a:p>
            <a:r>
              <a:rPr lang="en-US" sz="2800" dirty="0"/>
              <a:t>The refugee crisis in Europe is over. </a:t>
            </a:r>
          </a:p>
          <a:p>
            <a:r>
              <a:rPr lang="en-US" sz="2800" dirty="0"/>
              <a:t>2018: 116,647 crossing the </a:t>
            </a:r>
          </a:p>
          <a:p>
            <a:pPr marL="0" indent="0">
              <a:buNone/>
            </a:pPr>
            <a:r>
              <a:rPr lang="en-US" sz="2800" dirty="0"/>
              <a:t>Mediterranean, 89% reduction </a:t>
            </a:r>
          </a:p>
          <a:p>
            <a:pPr marL="0" indent="0">
              <a:buNone/>
            </a:pPr>
            <a:r>
              <a:rPr lang="en-US" sz="2800" dirty="0"/>
              <a:t>compared to 2015 </a:t>
            </a:r>
          </a:p>
          <a:p>
            <a:r>
              <a:rPr lang="en-US" sz="2800" dirty="0"/>
              <a:t>Yet, heavy instrumentalization of migration by </a:t>
            </a:r>
          </a:p>
          <a:p>
            <a:pPr marL="0" indent="0">
              <a:buNone/>
            </a:pPr>
            <a:r>
              <a:rPr lang="en-US" sz="2800" dirty="0"/>
              <a:t>populist parties and media</a:t>
            </a:r>
          </a:p>
          <a:p>
            <a:r>
              <a:rPr lang="en-US" sz="2800" dirty="0"/>
              <a:t>Regimes played successfully to people's need, establishing fake facts and truth, hence endangering democracy. </a:t>
            </a:r>
          </a:p>
        </p:txBody>
      </p:sp>
      <p:pic>
        <p:nvPicPr>
          <p:cNvPr id="4" name="Picture 3" descr="Image result for Hungarian government poster campaign migration">
            <a:extLst>
              <a:ext uri="{FF2B5EF4-FFF2-40B4-BE49-F238E27FC236}">
                <a16:creationId xmlns:a16="http://schemas.microsoft.com/office/drawing/2014/main" id="{07D063DB-1733-4729-ACDF-8B9E2AC2F48D}"/>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430322" y="1444625"/>
            <a:ext cx="4631311" cy="2444750"/>
          </a:xfrm>
          <a:prstGeom prst="rect">
            <a:avLst/>
          </a:prstGeom>
          <a:noFill/>
          <a:ln>
            <a:noFill/>
          </a:ln>
        </p:spPr>
      </p:pic>
    </p:spTree>
    <p:extLst>
      <p:ext uri="{BB962C8B-B14F-4D97-AF65-F5344CB8AC3E}">
        <p14:creationId xmlns:p14="http://schemas.microsoft.com/office/powerpoint/2010/main" val="2848814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D265E-151D-4A83-87BC-5B2F86458FD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A34973E-C5F8-4779-94E2-98EBCA7914F3}"/>
              </a:ext>
            </a:extLst>
          </p:cNvPr>
          <p:cNvSpPr>
            <a:spLocks noGrp="1"/>
          </p:cNvSpPr>
          <p:nvPr>
            <p:ph idx="1"/>
          </p:nvPr>
        </p:nvSpPr>
        <p:spPr>
          <a:xfrm>
            <a:off x="1057250" y="1570735"/>
            <a:ext cx="8103941" cy="4985640"/>
          </a:xfrm>
        </p:spPr>
        <p:txBody>
          <a:bodyPr/>
          <a:lstStyle/>
          <a:p>
            <a:r>
              <a:rPr lang="en-US" sz="3200" dirty="0"/>
              <a:t>“The ideal subject of totalitarian rule is not the convinced Nazi or the convinced Communist, but people for whom the distinction between fact and fiction (i.e., the reality of experience) and the distinction between true and false (i.e., the standards of thought) no longer exist.”</a:t>
            </a:r>
            <a:endParaRPr lang="en-US" dirty="0"/>
          </a:p>
        </p:txBody>
      </p:sp>
      <p:pic>
        <p:nvPicPr>
          <p:cNvPr id="17410" name="Picture 2" descr="Image result for Arendt, Hannah. 1985. Origins of Totalitarianism">
            <a:extLst>
              <a:ext uri="{FF2B5EF4-FFF2-40B4-BE49-F238E27FC236}">
                <a16:creationId xmlns:a16="http://schemas.microsoft.com/office/drawing/2014/main" id="{88AAFE7A-202A-4DE3-91BC-A9BE955EAE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61191" y="0"/>
            <a:ext cx="2857500" cy="4352925"/>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Image result for Arendt, Hannah.">
            <a:extLst>
              <a:ext uri="{FF2B5EF4-FFF2-40B4-BE49-F238E27FC236}">
                <a16:creationId xmlns:a16="http://schemas.microsoft.com/office/drawing/2014/main" id="{6D58DA51-789A-4667-B824-187D5E6889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09463" y="4396907"/>
            <a:ext cx="3289610" cy="2289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54941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EFB37-48DA-4587-A9B4-036704178E6B}"/>
              </a:ext>
            </a:extLst>
          </p:cNvPr>
          <p:cNvSpPr>
            <a:spLocks noGrp="1"/>
          </p:cNvSpPr>
          <p:nvPr>
            <p:ph type="title"/>
          </p:nvPr>
        </p:nvSpPr>
        <p:spPr>
          <a:xfrm>
            <a:off x="2286002" y="301625"/>
            <a:ext cx="2743199" cy="1143000"/>
          </a:xfrm>
        </p:spPr>
        <p:txBody>
          <a:bodyPr/>
          <a:lstStyle/>
          <a:p>
            <a:pPr algn="l"/>
            <a:r>
              <a:rPr lang="en-US" dirty="0"/>
              <a:t>Agnotology</a:t>
            </a:r>
            <a:endParaRPr lang="en-US" b="1" dirty="0"/>
          </a:p>
        </p:txBody>
      </p:sp>
      <p:sp>
        <p:nvSpPr>
          <p:cNvPr id="3" name="Content Placeholder 2">
            <a:extLst>
              <a:ext uri="{FF2B5EF4-FFF2-40B4-BE49-F238E27FC236}">
                <a16:creationId xmlns:a16="http://schemas.microsoft.com/office/drawing/2014/main" id="{203D1864-72E8-4606-A30C-BA2754A03320}"/>
              </a:ext>
            </a:extLst>
          </p:cNvPr>
          <p:cNvSpPr>
            <a:spLocks noGrp="1"/>
          </p:cNvSpPr>
          <p:nvPr>
            <p:ph idx="1"/>
          </p:nvPr>
        </p:nvSpPr>
        <p:spPr>
          <a:xfrm>
            <a:off x="1261873" y="1908835"/>
            <a:ext cx="6096000" cy="5133435"/>
          </a:xfrm>
        </p:spPr>
        <p:txBody>
          <a:bodyPr/>
          <a:lstStyle/>
          <a:p>
            <a:r>
              <a:rPr lang="en-US" sz="2000" dirty="0"/>
              <a:t>This post-truth situation worldwide</a:t>
            </a:r>
          </a:p>
          <a:p>
            <a:r>
              <a:rPr lang="en-US" sz="2000" dirty="0"/>
              <a:t>Robert Proctor’s </a:t>
            </a:r>
            <a:r>
              <a:rPr lang="en-US" sz="2000" dirty="0">
                <a:solidFill>
                  <a:srgbClr val="FF0000"/>
                </a:solidFill>
              </a:rPr>
              <a:t>agnotology</a:t>
            </a:r>
            <a:r>
              <a:rPr lang="en-US" sz="2000" dirty="0"/>
              <a:t>: socially </a:t>
            </a:r>
          </a:p>
          <a:p>
            <a:pPr marL="0" indent="0">
              <a:buNone/>
            </a:pPr>
            <a:r>
              <a:rPr lang="en-US" sz="2000" dirty="0"/>
              <a:t>constructed and politically imposed ignorance.</a:t>
            </a:r>
          </a:p>
          <a:p>
            <a:r>
              <a:rPr lang="en-US" sz="2000" dirty="0"/>
              <a:t>Building on concepts such as ‘structural amnesia,’ ‘non-thinking’ and ‘states of denial,’ agnotology refers to a social theory of ignorance that supposes that ignorance is pervasive and can be politically advantageous. </a:t>
            </a:r>
          </a:p>
          <a:p>
            <a:r>
              <a:rPr lang="en-US" sz="2000" dirty="0"/>
              <a:t>Ignorance thus is not ‘a simple omission or gap’, but ‘something that is made, maintained, and manipulated’. </a:t>
            </a:r>
          </a:p>
        </p:txBody>
      </p:sp>
      <p:pic>
        <p:nvPicPr>
          <p:cNvPr id="1026" name="Picture 2" descr="https://ichef.bbci.co.uk/news/ws/660/amz/worldservice/live/assets/images/2016/01/20/160120183107_the_spread_of_ignorance_640x360_thinkstock_nocredit.jpg">
            <a:extLst>
              <a:ext uri="{FF2B5EF4-FFF2-40B4-BE49-F238E27FC236}">
                <a16:creationId xmlns:a16="http://schemas.microsoft.com/office/drawing/2014/main" id="{872650AD-0C90-4131-B50B-AC82D85CC9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2141" y="57785"/>
            <a:ext cx="5289057" cy="2973091"/>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descr="https://images-na.ssl-images-amazon.com/images/I/51c1Xwm1doL._SX331_BO1,204,203,200_.jpg">
            <a:extLst>
              <a:ext uri="{FF2B5EF4-FFF2-40B4-BE49-F238E27FC236}">
                <a16:creationId xmlns:a16="http://schemas.microsoft.com/office/drawing/2014/main" id="{015A8A2B-6D18-46A3-88F9-96F4F9F6CF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68332" y="3030876"/>
            <a:ext cx="3085519" cy="4623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74607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89DF7-578A-448B-8B8E-0EF25BD81922}"/>
              </a:ext>
            </a:extLst>
          </p:cNvPr>
          <p:cNvSpPr>
            <a:spLocks noGrp="1"/>
          </p:cNvSpPr>
          <p:nvPr>
            <p:ph type="title"/>
          </p:nvPr>
        </p:nvSpPr>
        <p:spPr>
          <a:xfrm>
            <a:off x="1212352" y="328773"/>
            <a:ext cx="10365816" cy="1115852"/>
          </a:xfrm>
        </p:spPr>
        <p:txBody>
          <a:bodyPr/>
          <a:lstStyle/>
          <a:p>
            <a:r>
              <a:rPr lang="en-US" dirty="0"/>
              <a:t>Agnotology and selectivity of empirical rigor </a:t>
            </a:r>
          </a:p>
        </p:txBody>
      </p:sp>
      <p:sp>
        <p:nvSpPr>
          <p:cNvPr id="3" name="Content Placeholder 2">
            <a:extLst>
              <a:ext uri="{FF2B5EF4-FFF2-40B4-BE49-F238E27FC236}">
                <a16:creationId xmlns:a16="http://schemas.microsoft.com/office/drawing/2014/main" id="{53D8FC7A-89C7-4910-A6B0-C709893FEDB9}"/>
              </a:ext>
            </a:extLst>
          </p:cNvPr>
          <p:cNvSpPr>
            <a:spLocks noGrp="1"/>
          </p:cNvSpPr>
          <p:nvPr>
            <p:ph idx="1"/>
          </p:nvPr>
        </p:nvSpPr>
        <p:spPr>
          <a:xfrm>
            <a:off x="813816" y="1582220"/>
            <a:ext cx="10764351" cy="5038036"/>
          </a:xfrm>
        </p:spPr>
        <p:txBody>
          <a:bodyPr/>
          <a:lstStyle/>
          <a:p>
            <a:r>
              <a:rPr lang="en-US" sz="2400" dirty="0"/>
              <a:t>The migration issue is the leading topic of this situation of indistinction between fact and fiction, yet</a:t>
            </a:r>
          </a:p>
          <a:p>
            <a:r>
              <a:rPr lang="en-US" sz="2400" dirty="0"/>
              <a:t>Many supporters of the Syrian regime were glad of their ignorance of the systemic torture of that government and enter into state of denial when confronted with any and all reports produced by AI and HRW about the massive violation of human rights by the regime. This includes the 21,000 people eliminated in the regime’s prisons.</a:t>
            </a:r>
          </a:p>
          <a:p>
            <a:r>
              <a:rPr lang="en-US" sz="2400" dirty="0"/>
              <a:t>There is in fact a </a:t>
            </a:r>
            <a:r>
              <a:rPr lang="en-US" sz="2400" dirty="0">
                <a:solidFill>
                  <a:srgbClr val="FF0000"/>
                </a:solidFill>
              </a:rPr>
              <a:t>trend of empiricism </a:t>
            </a:r>
            <a:r>
              <a:rPr lang="en-US" sz="2400" dirty="0"/>
              <a:t>that is disconnected from discussing the political economy or the moral imperatives of justice and the respect of UDHR.</a:t>
            </a:r>
          </a:p>
          <a:p>
            <a:r>
              <a:rPr lang="en-US" sz="2400" dirty="0"/>
              <a:t> Requests for scientific </a:t>
            </a:r>
            <a:r>
              <a:rPr lang="en-US" sz="2400" dirty="0">
                <a:solidFill>
                  <a:srgbClr val="FF0000"/>
                </a:solidFill>
              </a:rPr>
              <a:t>empirical rigor are often selective </a:t>
            </a:r>
            <a:r>
              <a:rPr lang="en-US" sz="2400" dirty="0"/>
              <a:t>in the face of overwhelming evidence and becomes a technique of denial</a:t>
            </a:r>
          </a:p>
        </p:txBody>
      </p:sp>
    </p:spTree>
    <p:extLst>
      <p:ext uri="{BB962C8B-B14F-4D97-AF65-F5344CB8AC3E}">
        <p14:creationId xmlns:p14="http://schemas.microsoft.com/office/powerpoint/2010/main" val="24841971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E7A5C-BAF5-4AF0-B576-A2B8C8CA61E5}"/>
              </a:ext>
            </a:extLst>
          </p:cNvPr>
          <p:cNvSpPr>
            <a:spLocks noGrp="1"/>
          </p:cNvSpPr>
          <p:nvPr>
            <p:ph type="title"/>
          </p:nvPr>
        </p:nvSpPr>
        <p:spPr>
          <a:xfrm>
            <a:off x="811658" y="301625"/>
            <a:ext cx="10766509" cy="1143000"/>
          </a:xfrm>
        </p:spPr>
        <p:txBody>
          <a:bodyPr/>
          <a:lstStyle/>
          <a:p>
            <a:r>
              <a:rPr lang="en-US" b="1" dirty="0"/>
              <a:t/>
            </a:r>
            <a:br>
              <a:rPr lang="en-US" b="1" dirty="0"/>
            </a:br>
            <a:r>
              <a:rPr lang="en-US" b="1" dirty="0"/>
              <a:t/>
            </a:r>
            <a:br>
              <a:rPr lang="en-US" b="1" dirty="0"/>
            </a:br>
            <a:r>
              <a:rPr lang="en-US" b="1" dirty="0"/>
              <a:t>First blind spot:</a:t>
            </a:r>
            <a:br>
              <a:rPr lang="en-US" b="1" dirty="0"/>
            </a:br>
            <a:r>
              <a:rPr lang="en-US" b="1" dirty="0"/>
              <a:t>The s</a:t>
            </a:r>
            <a:r>
              <a:rPr lang="en-US" b="1" i="1" dirty="0"/>
              <a:t>ea as a new geopolitical space of solidarity</a:t>
            </a:r>
            <a:r>
              <a:rPr lang="en-US" b="1" dirty="0"/>
              <a:t> </a:t>
            </a:r>
            <a:endParaRPr lang="en-US" dirty="0"/>
          </a:p>
        </p:txBody>
      </p:sp>
      <p:pic>
        <p:nvPicPr>
          <p:cNvPr id="1026" name="Picture 2" descr="Image result for Sea-Watch 3 and its German captain Carola Rackete">
            <a:extLst>
              <a:ext uri="{FF2B5EF4-FFF2-40B4-BE49-F238E27FC236}">
                <a16:creationId xmlns:a16="http://schemas.microsoft.com/office/drawing/2014/main" id="{B2986EE4-7BE3-43C7-A956-83C4376AB74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58842" y="3429000"/>
            <a:ext cx="6307038" cy="354174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Sea-Watch 3 and its German captain Carola Rackete">
            <a:extLst>
              <a:ext uri="{FF2B5EF4-FFF2-40B4-BE49-F238E27FC236}">
                <a16:creationId xmlns:a16="http://schemas.microsoft.com/office/drawing/2014/main" id="{1E43022E-7D64-4245-96F8-073C283892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34852" y="3561348"/>
            <a:ext cx="4370155" cy="315967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6EB54851-18E5-4EA1-9AF9-AEDEBE4E3EFE}"/>
              </a:ext>
            </a:extLst>
          </p:cNvPr>
          <p:cNvSpPr/>
          <p:nvPr/>
        </p:nvSpPr>
        <p:spPr>
          <a:xfrm>
            <a:off x="1058237" y="1631975"/>
            <a:ext cx="10140593" cy="1631216"/>
          </a:xfrm>
          <a:prstGeom prst="rect">
            <a:avLst/>
          </a:prstGeom>
        </p:spPr>
        <p:txBody>
          <a:bodyPr wrap="square">
            <a:spAutoFit/>
          </a:bodyPr>
          <a:lstStyle/>
          <a:p>
            <a:pPr marL="342900" indent="-342900">
              <a:buFont typeface="Arial" panose="020B0604020202020204" pitchFamily="34" charset="0"/>
              <a:buChar char="•"/>
            </a:pPr>
            <a:r>
              <a:rPr lang="en-US" sz="2000" dirty="0"/>
              <a:t>The shore constitutes a space of contestation between encroachments of sovereignty and expansions of solidarity. </a:t>
            </a:r>
          </a:p>
          <a:p>
            <a:pPr marL="342900" indent="-342900">
              <a:buFont typeface="Arial" panose="020B0604020202020204" pitchFamily="34" charset="0"/>
              <a:buChar char="•"/>
            </a:pPr>
            <a:r>
              <a:rPr lang="en-US" sz="2000" dirty="0"/>
              <a:t>Kosmatopoulos: Borders are not any more separating two sovereign states but a salient gap in terraqueous sovereignties in which solidarity’s groups and politics have occupied it</a:t>
            </a:r>
            <a:endParaRPr lang="en-US" sz="2800" dirty="0"/>
          </a:p>
        </p:txBody>
      </p:sp>
    </p:spTree>
    <p:extLst>
      <p:ext uri="{BB962C8B-B14F-4D97-AF65-F5344CB8AC3E}">
        <p14:creationId xmlns:p14="http://schemas.microsoft.com/office/powerpoint/2010/main" val="390416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7DBA1-D009-42C8-86DB-6FBFDFAF2131}"/>
              </a:ext>
            </a:extLst>
          </p:cNvPr>
          <p:cNvSpPr>
            <a:spLocks noGrp="1"/>
          </p:cNvSpPr>
          <p:nvPr>
            <p:ph type="title"/>
          </p:nvPr>
        </p:nvSpPr>
        <p:spPr>
          <a:xfrm>
            <a:off x="434897" y="4580400"/>
            <a:ext cx="6267527" cy="1563921"/>
          </a:xfrm>
        </p:spPr>
        <p:txBody>
          <a:bodyPr/>
          <a:lstStyle/>
          <a:p>
            <a:r>
              <a:rPr lang="en-US" sz="3200" dirty="0"/>
              <a:t>Greek “Gaza Freedom Flotilla” </a:t>
            </a:r>
            <a:br>
              <a:rPr lang="en-US" sz="3200" dirty="0"/>
            </a:br>
            <a:r>
              <a:rPr lang="en-US" sz="3200" dirty="0"/>
              <a:t>Turkish ship “</a:t>
            </a:r>
            <a:r>
              <a:rPr lang="en-US" sz="3200" dirty="0" err="1"/>
              <a:t>Mavi</a:t>
            </a:r>
            <a:r>
              <a:rPr lang="en-US" sz="3200" dirty="0"/>
              <a:t> Marmara”</a:t>
            </a:r>
          </a:p>
        </p:txBody>
      </p:sp>
      <p:pic>
        <p:nvPicPr>
          <p:cNvPr id="2050" name="Picture 2" descr="Image result for Turkish ship Mavi Marmara  2010">
            <a:extLst>
              <a:ext uri="{FF2B5EF4-FFF2-40B4-BE49-F238E27FC236}">
                <a16:creationId xmlns:a16="http://schemas.microsoft.com/office/drawing/2014/main" id="{2B9D73E9-A6F0-49C8-BD9D-36C1FBE34C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 y="248043"/>
            <a:ext cx="6667500" cy="3810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greek gaza freedom flotilla 2010">
            <a:extLst>
              <a:ext uri="{FF2B5EF4-FFF2-40B4-BE49-F238E27FC236}">
                <a16:creationId xmlns:a16="http://schemas.microsoft.com/office/drawing/2014/main" id="{56FADED2-82E2-4C86-9852-B58D33C7F6C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686621" y="4580401"/>
            <a:ext cx="3429000" cy="22383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Image result for greek gaza freedom flotilla 2010">
            <a:extLst>
              <a:ext uri="{FF2B5EF4-FFF2-40B4-BE49-F238E27FC236}">
                <a16:creationId xmlns:a16="http://schemas.microsoft.com/office/drawing/2014/main" id="{4A772760-EF24-40E0-8B85-019C9DC8A3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50384" y="1913401"/>
            <a:ext cx="4000500" cy="266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93510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328DC-2E97-4768-95D8-4BA611F7FD06}"/>
              </a:ext>
            </a:extLst>
          </p:cNvPr>
          <p:cNvSpPr>
            <a:spLocks noGrp="1"/>
          </p:cNvSpPr>
          <p:nvPr>
            <p:ph type="title"/>
          </p:nvPr>
        </p:nvSpPr>
        <p:spPr>
          <a:xfrm>
            <a:off x="781399" y="439517"/>
            <a:ext cx="10213763" cy="855344"/>
          </a:xfrm>
        </p:spPr>
        <p:txBody>
          <a:bodyPr/>
          <a:lstStyle/>
          <a:p>
            <a:r>
              <a:rPr lang="en-US" sz="3200" b="1" dirty="0"/>
              <a:t>Second blind spot: </a:t>
            </a:r>
            <a:br>
              <a:rPr lang="en-US" sz="3200" b="1" dirty="0"/>
            </a:br>
            <a:r>
              <a:rPr lang="en-US" sz="3200" b="1" i="1" dirty="0"/>
              <a:t>Integration and identity politics: Role of Religion</a:t>
            </a:r>
            <a:endParaRPr lang="en-US" sz="3200" i="1" dirty="0"/>
          </a:p>
        </p:txBody>
      </p:sp>
      <p:sp>
        <p:nvSpPr>
          <p:cNvPr id="3" name="Content Placeholder 2">
            <a:extLst>
              <a:ext uri="{FF2B5EF4-FFF2-40B4-BE49-F238E27FC236}">
                <a16:creationId xmlns:a16="http://schemas.microsoft.com/office/drawing/2014/main" id="{089D355E-C9BA-4B09-814E-2A5FCAF02DFD}"/>
              </a:ext>
            </a:extLst>
          </p:cNvPr>
          <p:cNvSpPr>
            <a:spLocks noGrp="1"/>
          </p:cNvSpPr>
          <p:nvPr>
            <p:ph idx="1"/>
          </p:nvPr>
        </p:nvSpPr>
        <p:spPr>
          <a:xfrm>
            <a:off x="807720" y="1602306"/>
            <a:ext cx="10576560" cy="4898855"/>
          </a:xfrm>
        </p:spPr>
        <p:txBody>
          <a:bodyPr/>
          <a:lstStyle/>
          <a:p>
            <a:r>
              <a:rPr lang="en-US" sz="2000" dirty="0"/>
              <a:t>Crisis of secularization in multicultural and multi-religious societies. </a:t>
            </a:r>
          </a:p>
          <a:p>
            <a:r>
              <a:rPr lang="en-US" sz="2000" dirty="0"/>
              <a:t>KP focused often on the black side of religion and developed the </a:t>
            </a:r>
          </a:p>
          <a:p>
            <a:pPr marL="0" indent="0">
              <a:buNone/>
            </a:pPr>
            <a:r>
              <a:rPr lang="en-US" sz="2000" dirty="0"/>
              <a:t>concept of group-focused enmity. </a:t>
            </a:r>
          </a:p>
          <a:p>
            <a:r>
              <a:rPr lang="en-US" sz="2000" dirty="0"/>
              <a:t>Minority Religion: helping migrants in their new home.</a:t>
            </a:r>
          </a:p>
          <a:p>
            <a:r>
              <a:rPr lang="en-US" sz="2000" dirty="0"/>
              <a:t>Migrant religion forces a tremendous transformation of the religious landscape. </a:t>
            </a:r>
          </a:p>
          <a:p>
            <a:r>
              <a:rPr lang="en-US" sz="2000" dirty="0"/>
              <a:t>Majority religion may be a source of </a:t>
            </a:r>
            <a:r>
              <a:rPr lang="en-US" sz="2000" dirty="0">
                <a:solidFill>
                  <a:srgbClr val="FF0000"/>
                </a:solidFill>
              </a:rPr>
              <a:t>xenophobia or </a:t>
            </a:r>
            <a:r>
              <a:rPr lang="en-US" sz="2000" dirty="0" err="1">
                <a:solidFill>
                  <a:srgbClr val="FF0000"/>
                </a:solidFill>
              </a:rPr>
              <a:t>xenosophia</a:t>
            </a:r>
            <a:r>
              <a:rPr lang="en-US" sz="2000" dirty="0"/>
              <a:t>. </a:t>
            </a:r>
          </a:p>
          <a:p>
            <a:pPr lvl="1"/>
            <a:r>
              <a:rPr lang="en-US" sz="1800" dirty="0" err="1"/>
              <a:t>Streib</a:t>
            </a:r>
            <a:r>
              <a:rPr lang="en-US" sz="1800" dirty="0"/>
              <a:t> and Klein 2018: goes beyond the pathogenic model that accounts for xenophobia, Islamophobia, toward a </a:t>
            </a:r>
            <a:r>
              <a:rPr lang="en-US" sz="1800" dirty="0" err="1"/>
              <a:t>salutogenic</a:t>
            </a:r>
            <a:r>
              <a:rPr lang="en-US" sz="1800" dirty="0"/>
              <a:t> model </a:t>
            </a:r>
          </a:p>
          <a:p>
            <a:pPr lvl="1"/>
            <a:r>
              <a:rPr lang="en-US" sz="1800" dirty="0" err="1"/>
              <a:t>xenosophia</a:t>
            </a:r>
            <a:r>
              <a:rPr lang="en-US" sz="1800" dirty="0"/>
              <a:t>: the wisdom, creativity and inspiration that emerges from the encounter with the stranger and the strange religion. </a:t>
            </a:r>
          </a:p>
          <a:p>
            <a:pPr lvl="1"/>
            <a:r>
              <a:rPr lang="en-US" sz="1800" i="1" dirty="0"/>
              <a:t>centrality of religiosity </a:t>
            </a:r>
            <a:r>
              <a:rPr lang="en-US" sz="1800" dirty="0"/>
              <a:t>has positive effects on the welcoming of war refugees, the appreciation of religious diversity, and on the view that Islam fits in the West</a:t>
            </a:r>
          </a:p>
          <a:p>
            <a:r>
              <a:rPr lang="en-US" sz="2000" dirty="0"/>
              <a:t>Cognitive transformation in the migrant worldview.</a:t>
            </a:r>
          </a:p>
          <a:p>
            <a:pPr marL="0" indent="0">
              <a:buNone/>
            </a:pPr>
            <a:endParaRPr lang="en-US" sz="2000" dirty="0"/>
          </a:p>
        </p:txBody>
      </p:sp>
      <p:pic>
        <p:nvPicPr>
          <p:cNvPr id="18436" name="Picture 4" descr="cover">
            <a:extLst>
              <a:ext uri="{FF2B5EF4-FFF2-40B4-BE49-F238E27FC236}">
                <a16:creationId xmlns:a16="http://schemas.microsoft.com/office/drawing/2014/main" id="{0B2B8774-6FB3-4E56-B086-0FD61F2AA7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35738" y="1294861"/>
            <a:ext cx="2118848" cy="31990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39634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42BEE-57BC-4DE7-99D5-DBD120A5B20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AF1397A-CFFD-4094-9F39-C7AFEC669F60}"/>
              </a:ext>
            </a:extLst>
          </p:cNvPr>
          <p:cNvSpPr>
            <a:spLocks noGrp="1"/>
          </p:cNvSpPr>
          <p:nvPr>
            <p:ph idx="1"/>
          </p:nvPr>
        </p:nvSpPr>
        <p:spPr/>
        <p:txBody>
          <a:bodyPr/>
          <a:lstStyle/>
          <a:p>
            <a:endParaRPr lang="en-US"/>
          </a:p>
        </p:txBody>
      </p:sp>
      <p:pic>
        <p:nvPicPr>
          <p:cNvPr id="1026" name="Picture 2" descr="https://cms.qz.com/wp-content/uploads/2016/03/pope-francis-kisses-the-foot-of-a-man-during-the-foot-washing-ritual-at-the-castelnuovo-di-porto-refugees-center-e1458888339414.jpg?quality=75&amp;strip=all&amp;w=410&amp;h=231">
            <a:extLst>
              <a:ext uri="{FF2B5EF4-FFF2-40B4-BE49-F238E27FC236}">
                <a16:creationId xmlns:a16="http://schemas.microsoft.com/office/drawing/2014/main" id="{FB95725D-D889-4957-BDD5-17577F44F3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7834" y="512956"/>
            <a:ext cx="10233461" cy="57407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90724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F4F8D-D21C-4FD6-8FE0-0FB39866CD7A}"/>
              </a:ext>
            </a:extLst>
          </p:cNvPr>
          <p:cNvSpPr>
            <a:spLocks noGrp="1"/>
          </p:cNvSpPr>
          <p:nvPr>
            <p:ph type="title"/>
          </p:nvPr>
        </p:nvSpPr>
        <p:spPr/>
        <p:txBody>
          <a:bodyPr/>
          <a:lstStyle/>
          <a:p>
            <a:r>
              <a:rPr lang="en-US" i="1" dirty="0"/>
              <a:t>Surge of the islamophobia</a:t>
            </a:r>
          </a:p>
        </p:txBody>
      </p:sp>
      <p:sp>
        <p:nvSpPr>
          <p:cNvPr id="3" name="Content Placeholder 2">
            <a:extLst>
              <a:ext uri="{FF2B5EF4-FFF2-40B4-BE49-F238E27FC236}">
                <a16:creationId xmlns:a16="http://schemas.microsoft.com/office/drawing/2014/main" id="{F3C87DF2-78FC-4284-850B-CD9991E94063}"/>
              </a:ext>
            </a:extLst>
          </p:cNvPr>
          <p:cNvSpPr>
            <a:spLocks noGrp="1"/>
          </p:cNvSpPr>
          <p:nvPr>
            <p:ph idx="1"/>
          </p:nvPr>
        </p:nvSpPr>
        <p:spPr>
          <a:xfrm>
            <a:off x="1191802" y="1592494"/>
            <a:ext cx="10386365" cy="4349519"/>
          </a:xfrm>
        </p:spPr>
        <p:txBody>
          <a:bodyPr/>
          <a:lstStyle/>
          <a:p>
            <a:r>
              <a:rPr lang="en-US" sz="2400" dirty="0"/>
              <a:t>Islam gained such a strong foothold and justify its qualification as a new religious minority in Europe. </a:t>
            </a:r>
          </a:p>
          <a:p>
            <a:r>
              <a:rPr lang="en-US" sz="2400" dirty="0"/>
              <a:t>Increased with the terror that stroke Europe by ISIS. </a:t>
            </a:r>
          </a:p>
          <a:p>
            <a:pPr lvl="1"/>
            <a:r>
              <a:rPr lang="en-US" sz="2000" dirty="0"/>
              <a:t>Many Europeans were blind to the fact that ISIS has had its terror attacks not only in Paris and Barcelona but  much more in Idlib, Deir </a:t>
            </a:r>
            <a:r>
              <a:rPr lang="en-US" sz="2000" dirty="0" err="1"/>
              <a:t>Zour</a:t>
            </a:r>
            <a:r>
              <a:rPr lang="en-US" sz="2000" dirty="0"/>
              <a:t>, Raqqa, </a:t>
            </a:r>
            <a:r>
              <a:rPr lang="en-US" sz="2000" dirty="0" err="1"/>
              <a:t>Mousil</a:t>
            </a:r>
            <a:r>
              <a:rPr lang="en-US" sz="2000" dirty="0"/>
              <a:t>, and Ankara.</a:t>
            </a:r>
            <a:r>
              <a:rPr lang="en-US" sz="1400" dirty="0"/>
              <a:t> </a:t>
            </a:r>
          </a:p>
          <a:p>
            <a:r>
              <a:rPr lang="en-US" sz="2400" dirty="0"/>
              <a:t>Age of the surge of identity politics, where people are either forced to be assimilated or are pushed into isolation</a:t>
            </a:r>
          </a:p>
          <a:p>
            <a:r>
              <a:rPr lang="en-US" sz="2400" dirty="0"/>
              <a:t>The media become galvanizer of such politics by focusing on the Burqa and veil while neglecting the major social dynamics  of most of Muslim communities in Europe. </a:t>
            </a:r>
          </a:p>
          <a:p>
            <a:pPr lvl="1"/>
            <a:r>
              <a:rPr lang="en-US" sz="2000" dirty="0"/>
              <a:t>82% of Muslim in Europe are non-practicing. </a:t>
            </a:r>
          </a:p>
          <a:p>
            <a:r>
              <a:rPr lang="en-US" sz="2400" dirty="0"/>
              <a:t>Legalism</a:t>
            </a:r>
          </a:p>
        </p:txBody>
      </p:sp>
    </p:spTree>
    <p:extLst>
      <p:ext uri="{BB962C8B-B14F-4D97-AF65-F5344CB8AC3E}">
        <p14:creationId xmlns:p14="http://schemas.microsoft.com/office/powerpoint/2010/main" val="41912918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D4234-48D8-4D9F-9F41-BB720FF570F7}"/>
              </a:ext>
            </a:extLst>
          </p:cNvPr>
          <p:cNvSpPr>
            <a:spLocks noGrp="1"/>
          </p:cNvSpPr>
          <p:nvPr>
            <p:ph type="title"/>
          </p:nvPr>
        </p:nvSpPr>
        <p:spPr>
          <a:xfrm>
            <a:off x="926592" y="97537"/>
            <a:ext cx="10651575" cy="1347088"/>
          </a:xfrm>
        </p:spPr>
        <p:txBody>
          <a:bodyPr/>
          <a:lstStyle/>
          <a:p>
            <a:r>
              <a:rPr lang="en-US" b="1" dirty="0"/>
              <a:t>Third blind spot:</a:t>
            </a:r>
            <a:br>
              <a:rPr lang="en-US" b="1" dirty="0"/>
            </a:br>
            <a:r>
              <a:rPr lang="en-US" b="1" dirty="0"/>
              <a:t>W</a:t>
            </a:r>
            <a:r>
              <a:rPr lang="en-US" b="1" i="1" dirty="0"/>
              <a:t>orking the universalism</a:t>
            </a:r>
          </a:p>
        </p:txBody>
      </p:sp>
      <p:sp>
        <p:nvSpPr>
          <p:cNvPr id="3" name="Content Placeholder 2">
            <a:extLst>
              <a:ext uri="{FF2B5EF4-FFF2-40B4-BE49-F238E27FC236}">
                <a16:creationId xmlns:a16="http://schemas.microsoft.com/office/drawing/2014/main" id="{225A572D-18E2-46E3-AD7B-38A28569C68C}"/>
              </a:ext>
            </a:extLst>
          </p:cNvPr>
          <p:cNvSpPr>
            <a:spLocks noGrp="1"/>
          </p:cNvSpPr>
          <p:nvPr>
            <p:ph idx="1"/>
          </p:nvPr>
        </p:nvSpPr>
        <p:spPr>
          <a:xfrm>
            <a:off x="1056640" y="1548384"/>
            <a:ext cx="10867136" cy="4781296"/>
          </a:xfrm>
        </p:spPr>
        <p:txBody>
          <a:bodyPr/>
          <a:lstStyle/>
          <a:p>
            <a:r>
              <a:rPr lang="en-US" sz="3600" dirty="0"/>
              <a:t>No migrant integration without multiculturalism and universalism</a:t>
            </a:r>
          </a:p>
          <a:p>
            <a:r>
              <a:rPr lang="en-US" sz="3600" dirty="0"/>
              <a:t>Three conditions for a concept to be a universal</a:t>
            </a:r>
          </a:p>
          <a:p>
            <a:pPr lvl="1"/>
            <a:r>
              <a:rPr lang="en-US" sz="2800" dirty="0"/>
              <a:t>Outcome of a quasi-</a:t>
            </a:r>
            <a:r>
              <a:rPr lang="en-US" sz="2800" dirty="0">
                <a:solidFill>
                  <a:srgbClr val="FF0000"/>
                </a:solidFill>
              </a:rPr>
              <a:t>cross-cultural</a:t>
            </a:r>
            <a:r>
              <a:rPr lang="en-US" sz="2800" dirty="0"/>
              <a:t> consensus</a:t>
            </a:r>
          </a:p>
          <a:p>
            <a:pPr lvl="1"/>
            <a:r>
              <a:rPr lang="en-US" sz="2800" dirty="0">
                <a:solidFill>
                  <a:srgbClr val="FF0000"/>
                </a:solidFill>
              </a:rPr>
              <a:t>Not a teleological concept</a:t>
            </a:r>
            <a:r>
              <a:rPr lang="en-US" sz="2800" dirty="0"/>
              <a:t>, but a historical experience that gets its normativity as a result of a collective historical learning process (inherently open-ended).</a:t>
            </a:r>
          </a:p>
          <a:p>
            <a:pPr lvl="1"/>
            <a:r>
              <a:rPr lang="en-US" sz="2800" dirty="0"/>
              <a:t>universality as an </a:t>
            </a:r>
            <a:r>
              <a:rPr lang="en-US" sz="2800" dirty="0">
                <a:solidFill>
                  <a:srgbClr val="FF0000"/>
                </a:solidFill>
              </a:rPr>
              <a:t>imaginary</a:t>
            </a:r>
            <a:r>
              <a:rPr lang="en-US" sz="2800" dirty="0"/>
              <a:t> not a model to be exported.</a:t>
            </a:r>
          </a:p>
          <a:p>
            <a:pPr marL="0" indent="0">
              <a:buNone/>
            </a:pPr>
            <a:endParaRPr lang="en-US" sz="3600" dirty="0"/>
          </a:p>
        </p:txBody>
      </p:sp>
    </p:spTree>
    <p:extLst>
      <p:ext uri="{BB962C8B-B14F-4D97-AF65-F5344CB8AC3E}">
        <p14:creationId xmlns:p14="http://schemas.microsoft.com/office/powerpoint/2010/main" val="9295091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5D2D5-2F93-4DE2-A64F-13F594E1CB87}"/>
              </a:ext>
            </a:extLst>
          </p:cNvPr>
          <p:cNvSpPr>
            <a:spLocks noGrp="1"/>
          </p:cNvSpPr>
          <p:nvPr>
            <p:ph type="title"/>
          </p:nvPr>
        </p:nvSpPr>
        <p:spPr>
          <a:xfrm>
            <a:off x="1508760" y="301625"/>
            <a:ext cx="10069407" cy="823087"/>
          </a:xfrm>
        </p:spPr>
        <p:txBody>
          <a:bodyPr/>
          <a:lstStyle/>
          <a:p>
            <a:r>
              <a:rPr lang="en-US" i="1" dirty="0"/>
              <a:t>Blasphemy</a:t>
            </a:r>
          </a:p>
        </p:txBody>
      </p:sp>
      <p:sp>
        <p:nvSpPr>
          <p:cNvPr id="3" name="Content Placeholder 2">
            <a:extLst>
              <a:ext uri="{FF2B5EF4-FFF2-40B4-BE49-F238E27FC236}">
                <a16:creationId xmlns:a16="http://schemas.microsoft.com/office/drawing/2014/main" id="{5CB4B3E1-5831-428D-87FD-73198613DF32}"/>
              </a:ext>
            </a:extLst>
          </p:cNvPr>
          <p:cNvSpPr>
            <a:spLocks noGrp="1"/>
          </p:cNvSpPr>
          <p:nvPr>
            <p:ph idx="1"/>
          </p:nvPr>
        </p:nvSpPr>
        <p:spPr>
          <a:xfrm>
            <a:off x="694944" y="1554480"/>
            <a:ext cx="8519095" cy="4552760"/>
          </a:xfrm>
        </p:spPr>
        <p:txBody>
          <a:bodyPr/>
          <a:lstStyle/>
          <a:p>
            <a:r>
              <a:rPr lang="en-US" sz="2000" dirty="0"/>
              <a:t>Is blasphemy is a </a:t>
            </a:r>
            <a:r>
              <a:rPr lang="en-US" sz="2000" dirty="0">
                <a:solidFill>
                  <a:srgbClr val="FF0000"/>
                </a:solidFill>
              </a:rPr>
              <a:t>right</a:t>
            </a:r>
            <a:r>
              <a:rPr lang="en-US" sz="2000" dirty="0"/>
              <a:t> in France?</a:t>
            </a:r>
          </a:p>
          <a:p>
            <a:r>
              <a:rPr lang="en-US" sz="2000" dirty="0"/>
              <a:t>A </a:t>
            </a:r>
            <a:r>
              <a:rPr lang="en-US" sz="2000" dirty="0">
                <a:solidFill>
                  <a:srgbClr val="FF0000"/>
                </a:solidFill>
              </a:rPr>
              <a:t>universal value </a:t>
            </a:r>
            <a:r>
              <a:rPr lang="en-US" sz="2000" i="1" dirty="0"/>
              <a:t>tout court</a:t>
            </a:r>
            <a:r>
              <a:rPr lang="en-US" sz="2000" dirty="0"/>
              <a:t>? </a:t>
            </a:r>
          </a:p>
          <a:p>
            <a:r>
              <a:rPr lang="en-US" sz="2000" dirty="0"/>
              <a:t>Should we see whether it entails </a:t>
            </a:r>
            <a:r>
              <a:rPr lang="en-US" sz="2000" dirty="0">
                <a:solidFill>
                  <a:srgbClr val="FF0000"/>
                </a:solidFill>
              </a:rPr>
              <a:t>incitement against minority </a:t>
            </a:r>
            <a:r>
              <a:rPr lang="en-US" sz="2000" dirty="0"/>
              <a:t>that has its fragile status as citizens/migrants? </a:t>
            </a:r>
          </a:p>
          <a:p>
            <a:r>
              <a:rPr lang="en-US" sz="2000" dirty="0"/>
              <a:t>Blasphemy is now hailed not just as a right but a kind of </a:t>
            </a:r>
            <a:r>
              <a:rPr lang="en-US" sz="2000" dirty="0">
                <a:solidFill>
                  <a:srgbClr val="FF0000"/>
                </a:solidFill>
              </a:rPr>
              <a:t>duty</a:t>
            </a:r>
            <a:endParaRPr lang="en-US" sz="2000" dirty="0"/>
          </a:p>
          <a:p>
            <a:r>
              <a:rPr lang="en-US" sz="2000" dirty="0"/>
              <a:t>Todd: “Yes.. there’s a right to blaspheme, but one must also have the right to say that blasphemy is not a priority and that it’s idiotic… I was demanding the right to counter-blaspheme: to say that the caricatures of Muhammad were obscene, rubbish, totally historically out of sync and the expression of rampant Islamophobia. And, for saying that, I was accused of complicity with the terrorists.”</a:t>
            </a:r>
          </a:p>
        </p:txBody>
      </p:sp>
      <p:pic>
        <p:nvPicPr>
          <p:cNvPr id="19458" name="Picture 2" descr="Image result for todd who is charlie?">
            <a:extLst>
              <a:ext uri="{FF2B5EF4-FFF2-40B4-BE49-F238E27FC236}">
                <a16:creationId xmlns:a16="http://schemas.microsoft.com/office/drawing/2014/main" id="{BDE61F44-B7C7-4EE9-BC4F-EBF69F9F51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62591" y="147258"/>
            <a:ext cx="1961769" cy="2939708"/>
          </a:xfrm>
          <a:prstGeom prst="rect">
            <a:avLst/>
          </a:prstGeom>
          <a:noFill/>
          <a:extLst>
            <a:ext uri="{909E8E84-426E-40DD-AFC4-6F175D3DCCD1}">
              <a14:hiddenFill xmlns:a14="http://schemas.microsoft.com/office/drawing/2010/main">
                <a:solidFill>
                  <a:srgbClr val="FFFFFF"/>
                </a:solidFill>
              </a14:hiddenFill>
            </a:ext>
          </a:extLst>
        </p:spPr>
      </p:pic>
      <p:pic>
        <p:nvPicPr>
          <p:cNvPr id="19460" name="Picture 4" descr="Image result for Jamel Debbouze">
            <a:extLst>
              <a:ext uri="{FF2B5EF4-FFF2-40B4-BE49-F238E27FC236}">
                <a16:creationId xmlns:a16="http://schemas.microsoft.com/office/drawing/2014/main" id="{6F1741A3-47D0-44E9-9B12-AA29BF5E9A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35536" y="2578735"/>
            <a:ext cx="2888392" cy="397764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3E5F17E9-10D1-4B63-9430-ACF5745CB39A}"/>
              </a:ext>
            </a:extLst>
          </p:cNvPr>
          <p:cNvSpPr/>
          <p:nvPr/>
        </p:nvSpPr>
        <p:spPr>
          <a:xfrm>
            <a:off x="9738814" y="2729564"/>
            <a:ext cx="2307042" cy="369332"/>
          </a:xfrm>
          <a:prstGeom prst="rect">
            <a:avLst/>
          </a:prstGeom>
        </p:spPr>
        <p:txBody>
          <a:bodyPr wrap="none">
            <a:spAutoFit/>
          </a:bodyPr>
          <a:lstStyle/>
          <a:p>
            <a:r>
              <a:rPr lang="en-US" b="1" dirty="0"/>
              <a:t>Jamel </a:t>
            </a:r>
            <a:r>
              <a:rPr lang="en-US" b="1" dirty="0" err="1"/>
              <a:t>Debbouze</a:t>
            </a:r>
            <a:endParaRPr lang="en-US" b="1" dirty="0"/>
          </a:p>
        </p:txBody>
      </p:sp>
    </p:spTree>
    <p:extLst>
      <p:ext uri="{BB962C8B-B14F-4D97-AF65-F5344CB8AC3E}">
        <p14:creationId xmlns:p14="http://schemas.microsoft.com/office/powerpoint/2010/main" val="221958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E0CAA-5AD5-4EF1-AD9A-F8B1D36CA5ED}"/>
              </a:ext>
            </a:extLst>
          </p:cNvPr>
          <p:cNvSpPr>
            <a:spLocks noGrp="1"/>
          </p:cNvSpPr>
          <p:nvPr>
            <p:ph type="title"/>
          </p:nvPr>
        </p:nvSpPr>
        <p:spPr/>
        <p:txBody>
          <a:bodyPr/>
          <a:lstStyle/>
          <a:p>
            <a:r>
              <a:rPr lang="en-US" b="1" dirty="0"/>
              <a:t>Fourth blind spot: </a:t>
            </a:r>
            <a:br>
              <a:rPr lang="en-US" b="1" dirty="0"/>
            </a:br>
            <a:r>
              <a:rPr lang="en-US" b="1" i="1" dirty="0"/>
              <a:t>Dialogue</a:t>
            </a:r>
            <a:endParaRPr lang="en-US" dirty="0"/>
          </a:p>
        </p:txBody>
      </p:sp>
      <p:sp>
        <p:nvSpPr>
          <p:cNvPr id="3" name="Content Placeholder 2">
            <a:extLst>
              <a:ext uri="{FF2B5EF4-FFF2-40B4-BE49-F238E27FC236}">
                <a16:creationId xmlns:a16="http://schemas.microsoft.com/office/drawing/2014/main" id="{6602E1F5-1BBB-492F-B752-97DE0D1E836B}"/>
              </a:ext>
            </a:extLst>
          </p:cNvPr>
          <p:cNvSpPr>
            <a:spLocks noGrp="1"/>
          </p:cNvSpPr>
          <p:nvPr>
            <p:ph idx="1"/>
          </p:nvPr>
        </p:nvSpPr>
        <p:spPr>
          <a:xfrm>
            <a:off x="724829" y="1527717"/>
            <a:ext cx="8229600" cy="4883243"/>
          </a:xfrm>
        </p:spPr>
        <p:txBody>
          <a:bodyPr/>
          <a:lstStyle/>
          <a:p>
            <a:pPr lvl="1"/>
            <a:r>
              <a:rPr lang="en-US" sz="1800" dirty="0"/>
              <a:t>Dialogue which is based on </a:t>
            </a:r>
            <a:r>
              <a:rPr lang="en-US" sz="1800" dirty="0">
                <a:solidFill>
                  <a:srgbClr val="FF0000"/>
                </a:solidFill>
              </a:rPr>
              <a:t>ethics rather than legalism</a:t>
            </a:r>
            <a:r>
              <a:rPr lang="en-US" sz="1800" dirty="0"/>
              <a:t>. </a:t>
            </a:r>
            <a:r>
              <a:rPr lang="en-US" sz="1800" dirty="0">
                <a:solidFill>
                  <a:srgbClr val="FF0000"/>
                </a:solidFill>
              </a:rPr>
              <a:t>Levinas</a:t>
            </a:r>
            <a:r>
              <a:rPr lang="en-US" sz="1800" dirty="0"/>
              <a:t>: the priority of otherness and on the concept of responsibility as the pre-thematic structure of the self, and as transcendence. Responsibility is the affective, immediate experience of “transcendence” and “fraternity.”</a:t>
            </a:r>
          </a:p>
          <a:p>
            <a:pPr lvl="1"/>
            <a:r>
              <a:rPr lang="en-US" sz="1800" dirty="0"/>
              <a:t>We should as such enter a dialogue while stripping ourselves as much as we can from pre-constructed ideas and prejudices about the others. This will develop the human relationship with migrants or “</a:t>
            </a:r>
            <a:r>
              <a:rPr lang="en-US" sz="1800" i="1" dirty="0">
                <a:solidFill>
                  <a:srgbClr val="FF0000"/>
                </a:solidFill>
              </a:rPr>
              <a:t>Avant Cogito, </a:t>
            </a:r>
            <a:r>
              <a:rPr lang="en-US" sz="1800" i="1" dirty="0" err="1">
                <a:solidFill>
                  <a:srgbClr val="FF0000"/>
                </a:solidFill>
              </a:rPr>
              <a:t>il</a:t>
            </a:r>
            <a:r>
              <a:rPr lang="en-US" sz="1800" i="1" dirty="0">
                <a:solidFill>
                  <a:srgbClr val="FF0000"/>
                </a:solidFill>
              </a:rPr>
              <a:t> y a bonjour</a:t>
            </a:r>
            <a:r>
              <a:rPr lang="en-US" sz="1800" dirty="0"/>
              <a:t>”. This is different from “I” of Cogito of western philosophy, and toward more complexity: </a:t>
            </a:r>
          </a:p>
          <a:p>
            <a:pPr lvl="2"/>
            <a:r>
              <a:rPr lang="en-US" sz="1600" dirty="0"/>
              <a:t>“being myself, I already ask myself whether my being is justified, whether the </a:t>
            </a:r>
            <a:r>
              <a:rPr lang="en-US" sz="1600" i="1" dirty="0"/>
              <a:t>Da</a:t>
            </a:r>
            <a:r>
              <a:rPr lang="en-US" sz="1600" dirty="0"/>
              <a:t> of my </a:t>
            </a:r>
            <a:r>
              <a:rPr lang="en-US" sz="1600" i="1" dirty="0"/>
              <a:t>Dasein</a:t>
            </a:r>
            <a:r>
              <a:rPr lang="en-US" sz="1600" dirty="0"/>
              <a:t> is not already the usurpation of someone’s place.” </a:t>
            </a:r>
          </a:p>
          <a:p>
            <a:pPr lvl="2"/>
            <a:r>
              <a:rPr lang="en-US" sz="1600" dirty="0"/>
              <a:t>The dialogue is a way to escape many specters that haunt the migration debate of security and criminalization. </a:t>
            </a:r>
          </a:p>
          <a:p>
            <a:pPr lvl="1"/>
            <a:r>
              <a:rPr lang="en-US" sz="1800" dirty="0"/>
              <a:t>“politics of compassion” and “politics of pity”</a:t>
            </a:r>
          </a:p>
        </p:txBody>
      </p:sp>
      <p:pic>
        <p:nvPicPr>
          <p:cNvPr id="14338" name="Picture 2" descr="Image result for Levinas, Emmanuel. 2000. Alterity and Transcendence.">
            <a:extLst>
              <a:ext uri="{FF2B5EF4-FFF2-40B4-BE49-F238E27FC236}">
                <a16:creationId xmlns:a16="http://schemas.microsoft.com/office/drawing/2014/main" id="{E93684EF-B04A-4E96-93CF-290B6B5D62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63710" y="1657985"/>
            <a:ext cx="3095625" cy="4752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0977123"/>
      </p:ext>
    </p:extLst>
  </p:cSld>
  <p:clrMapOvr>
    <a:masterClrMapping/>
  </p:clrMapOvr>
</p:sld>
</file>

<file path=ppt/theme/theme1.xml><?xml version="1.0" encoding="utf-8"?>
<a:theme xmlns:a="http://schemas.openxmlformats.org/drawingml/2006/main" name="Rima Rassi theme">
  <a:themeElements>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Eclipse">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lipse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Eclipse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Eclipse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Eclipse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Eclipse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Eclipse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Eclipse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Eclipse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Eclipse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Rima Rassi theme</Template>
  <TotalTime>22400</TotalTime>
  <Words>1346</Words>
  <Application>Microsoft Office PowerPoint</Application>
  <PresentationFormat>Widescreen</PresentationFormat>
  <Paragraphs>89</Paragraphs>
  <Slides>16</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Times New Roman</vt:lpstr>
      <vt:lpstr>Verdana</vt:lpstr>
      <vt:lpstr>Wingdings</vt:lpstr>
      <vt:lpstr>Rima Rassi theme</vt:lpstr>
      <vt:lpstr>The Politics and Ethics of Knowledge Production in Migration Studies</vt:lpstr>
      <vt:lpstr>Outline</vt:lpstr>
      <vt:lpstr>Normativity of Migration studies: Ethics and epistemic community</vt:lpstr>
      <vt:lpstr>Yet, who tell the stories? </vt:lpstr>
      <vt:lpstr>Politics and instrumentalization of migration </vt:lpstr>
      <vt:lpstr>PowerPoint Presentation</vt:lpstr>
      <vt:lpstr>Agnotology</vt:lpstr>
      <vt:lpstr>Agnotology and selectivity of empirical rigor </vt:lpstr>
      <vt:lpstr>  First blind spot: The sea as a new geopolitical space of solidarity </vt:lpstr>
      <vt:lpstr>Greek “Gaza Freedom Flotilla”  Turkish ship “Mavi Marmara”</vt:lpstr>
      <vt:lpstr>Second blind spot:  Integration and identity politics: Role of Religion</vt:lpstr>
      <vt:lpstr>PowerPoint Presentation</vt:lpstr>
      <vt:lpstr>Surge of the islamophobia</vt:lpstr>
      <vt:lpstr>Third blind spot: Working the universalism</vt:lpstr>
      <vt:lpstr>Blasphemy</vt:lpstr>
      <vt:lpstr>Fourth blind spot:  Dialogue</vt:lpstr>
    </vt:vector>
  </TitlesOfParts>
  <Company>SACC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Azzam To'meh</dc:creator>
  <cp:lastModifiedBy>Daly, Sorcha</cp:lastModifiedBy>
  <cp:revision>152</cp:revision>
  <dcterms:created xsi:type="dcterms:W3CDTF">2019-02-08T16:23:08Z</dcterms:created>
  <dcterms:modified xsi:type="dcterms:W3CDTF">2019-12-16T17:00:36Z</dcterms:modified>
</cp:coreProperties>
</file>