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9" r:id="rId3"/>
    <p:sldId id="259" r:id="rId4"/>
    <p:sldId id="266" r:id="rId5"/>
    <p:sldId id="267" r:id="rId6"/>
    <p:sldId id="270" r:id="rId7"/>
    <p:sldId id="276" r:id="rId8"/>
    <p:sldId id="284" r:id="rId9"/>
    <p:sldId id="278" r:id="rId10"/>
    <p:sldId id="275" r:id="rId11"/>
    <p:sldId id="277" r:id="rId12"/>
    <p:sldId id="268" r:id="rId13"/>
    <p:sldId id="274" r:id="rId14"/>
    <p:sldId id="271" r:id="rId15"/>
    <p:sldId id="272" r:id="rId16"/>
    <p:sldId id="282" r:id="rId17"/>
    <p:sldId id="281" r:id="rId18"/>
    <p:sldId id="283" r:id="rId19"/>
    <p:sldId id="29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41BCA1F-688C-4283-A696-8A2FCD46E3E5}" type="datetimeFigureOut">
              <a:rPr lang="en-GB" smtClean="0"/>
              <a:t>17/12/2019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A36755-5256-4EA5-BAAF-90C1F19C6196}" type="slidenum">
              <a:rPr lang="en-GB" smtClean="0"/>
              <a:t>‹#›</a:t>
            </a:fld>
            <a:endParaRPr lang="en-GB"/>
          </a:p>
        </p:txBody>
      </p:sp>
    </p:spTree>
    <p:extLst>
      <p:ext uri="{BB962C8B-B14F-4D97-AF65-F5344CB8AC3E}">
        <p14:creationId xmlns:p14="http://schemas.microsoft.com/office/powerpoint/2010/main" val="4197359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41BCA1F-688C-4283-A696-8A2FCD46E3E5}" type="datetimeFigureOut">
              <a:rPr lang="en-GB" smtClean="0"/>
              <a:t>17/12/2019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A36755-5256-4EA5-BAAF-90C1F19C6196}" type="slidenum">
              <a:rPr lang="en-GB" smtClean="0"/>
              <a:t>‹#›</a:t>
            </a:fld>
            <a:endParaRPr lang="en-GB"/>
          </a:p>
        </p:txBody>
      </p:sp>
    </p:spTree>
    <p:extLst>
      <p:ext uri="{BB962C8B-B14F-4D97-AF65-F5344CB8AC3E}">
        <p14:creationId xmlns:p14="http://schemas.microsoft.com/office/powerpoint/2010/main" val="2211156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41BCA1F-688C-4283-A696-8A2FCD46E3E5}" type="datetimeFigureOut">
              <a:rPr lang="en-GB" smtClean="0"/>
              <a:t>17/12/2019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A36755-5256-4EA5-BAAF-90C1F19C6196}" type="slidenum">
              <a:rPr lang="en-GB" smtClean="0"/>
              <a:t>‹#›</a:t>
            </a:fld>
            <a:endParaRPr lang="en-GB"/>
          </a:p>
        </p:txBody>
      </p:sp>
    </p:spTree>
    <p:extLst>
      <p:ext uri="{BB962C8B-B14F-4D97-AF65-F5344CB8AC3E}">
        <p14:creationId xmlns:p14="http://schemas.microsoft.com/office/powerpoint/2010/main" val="2150048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41BCA1F-688C-4283-A696-8A2FCD46E3E5}" type="datetimeFigureOut">
              <a:rPr lang="en-GB" smtClean="0"/>
              <a:t>17/12/2019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A36755-5256-4EA5-BAAF-90C1F19C6196}" type="slidenum">
              <a:rPr lang="en-GB" smtClean="0"/>
              <a:t>‹#›</a:t>
            </a:fld>
            <a:endParaRPr lang="en-GB"/>
          </a:p>
        </p:txBody>
      </p:sp>
    </p:spTree>
    <p:extLst>
      <p:ext uri="{BB962C8B-B14F-4D97-AF65-F5344CB8AC3E}">
        <p14:creationId xmlns:p14="http://schemas.microsoft.com/office/powerpoint/2010/main" val="465155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41BCA1F-688C-4283-A696-8A2FCD46E3E5}" type="datetimeFigureOut">
              <a:rPr lang="en-GB" smtClean="0"/>
              <a:t>17/12/2019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DA36755-5256-4EA5-BAAF-90C1F19C6196}" type="slidenum">
              <a:rPr lang="en-GB" smtClean="0"/>
              <a:t>‹#›</a:t>
            </a:fld>
            <a:endParaRPr lang="en-GB"/>
          </a:p>
        </p:txBody>
      </p:sp>
    </p:spTree>
    <p:extLst>
      <p:ext uri="{BB962C8B-B14F-4D97-AF65-F5344CB8AC3E}">
        <p14:creationId xmlns:p14="http://schemas.microsoft.com/office/powerpoint/2010/main" val="1230216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41BCA1F-688C-4283-A696-8A2FCD46E3E5}" type="datetimeFigureOut">
              <a:rPr lang="en-GB" smtClean="0"/>
              <a:t>17/12/2019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DA36755-5256-4EA5-BAAF-90C1F19C6196}" type="slidenum">
              <a:rPr lang="en-GB" smtClean="0"/>
              <a:t>‹#›</a:t>
            </a:fld>
            <a:endParaRPr lang="en-GB"/>
          </a:p>
        </p:txBody>
      </p:sp>
    </p:spTree>
    <p:extLst>
      <p:ext uri="{BB962C8B-B14F-4D97-AF65-F5344CB8AC3E}">
        <p14:creationId xmlns:p14="http://schemas.microsoft.com/office/powerpoint/2010/main" val="820121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1BCA1F-688C-4283-A696-8A2FCD46E3E5}" type="datetimeFigureOut">
              <a:rPr lang="en-GB" smtClean="0"/>
              <a:t>17/12/2019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DA36755-5256-4EA5-BAAF-90C1F19C6196}" type="slidenum">
              <a:rPr lang="en-GB" smtClean="0"/>
              <a:t>‹#›</a:t>
            </a:fld>
            <a:endParaRPr lang="en-GB"/>
          </a:p>
        </p:txBody>
      </p:sp>
    </p:spTree>
    <p:extLst>
      <p:ext uri="{BB962C8B-B14F-4D97-AF65-F5344CB8AC3E}">
        <p14:creationId xmlns:p14="http://schemas.microsoft.com/office/powerpoint/2010/main" val="3815140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41BCA1F-688C-4283-A696-8A2FCD46E3E5}" type="datetimeFigureOut">
              <a:rPr lang="en-GB" smtClean="0"/>
              <a:t>17/12/2019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A36755-5256-4EA5-BAAF-90C1F19C6196}" type="slidenum">
              <a:rPr lang="en-GB" smtClean="0"/>
              <a:t>‹#›</a:t>
            </a:fld>
            <a:endParaRPr lang="en-GB"/>
          </a:p>
        </p:txBody>
      </p:sp>
    </p:spTree>
    <p:extLst>
      <p:ext uri="{BB962C8B-B14F-4D97-AF65-F5344CB8AC3E}">
        <p14:creationId xmlns:p14="http://schemas.microsoft.com/office/powerpoint/2010/main" val="2578102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41BCA1F-688C-4283-A696-8A2FCD46E3E5}" type="datetimeFigureOut">
              <a:rPr lang="en-GB" smtClean="0"/>
              <a:t>17/12/2019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A36755-5256-4EA5-BAAF-90C1F19C6196}" type="slidenum">
              <a:rPr lang="en-GB" smtClean="0"/>
              <a:t>‹#›</a:t>
            </a:fld>
            <a:endParaRPr lang="en-GB"/>
          </a:p>
        </p:txBody>
      </p:sp>
    </p:spTree>
    <p:extLst>
      <p:ext uri="{BB962C8B-B14F-4D97-AF65-F5344CB8AC3E}">
        <p14:creationId xmlns:p14="http://schemas.microsoft.com/office/powerpoint/2010/main" val="2151708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41BCA1F-688C-4283-A696-8A2FCD46E3E5}" type="datetimeFigureOut">
              <a:rPr lang="en-GB" smtClean="0"/>
              <a:t>17/12/2019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A36755-5256-4EA5-BAAF-90C1F19C6196}" type="slidenum">
              <a:rPr lang="en-GB" smtClean="0"/>
              <a:t>‹#›</a:t>
            </a:fld>
            <a:endParaRPr lang="en-GB"/>
          </a:p>
        </p:txBody>
      </p:sp>
    </p:spTree>
    <p:extLst>
      <p:ext uri="{BB962C8B-B14F-4D97-AF65-F5344CB8AC3E}">
        <p14:creationId xmlns:p14="http://schemas.microsoft.com/office/powerpoint/2010/main" val="1891445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41BCA1F-688C-4283-A696-8A2FCD46E3E5}" type="datetimeFigureOut">
              <a:rPr lang="en-GB" smtClean="0"/>
              <a:t>17/12/2019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A36755-5256-4EA5-BAAF-90C1F19C6196}" type="slidenum">
              <a:rPr lang="en-GB" smtClean="0"/>
              <a:t>‹#›</a:t>
            </a:fld>
            <a:endParaRPr lang="en-GB"/>
          </a:p>
        </p:txBody>
      </p:sp>
    </p:spTree>
    <p:extLst>
      <p:ext uri="{BB962C8B-B14F-4D97-AF65-F5344CB8AC3E}">
        <p14:creationId xmlns:p14="http://schemas.microsoft.com/office/powerpoint/2010/main" val="2473435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1BCA1F-688C-4283-A696-8A2FCD46E3E5}" type="datetimeFigureOut">
              <a:rPr lang="en-GB" smtClean="0"/>
              <a:t>17/12/2019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A36755-5256-4EA5-BAAF-90C1F19C6196}" type="slidenum">
              <a:rPr lang="en-GB" smtClean="0"/>
              <a:t>‹#›</a:t>
            </a:fld>
            <a:endParaRPr lang="en-GB"/>
          </a:p>
        </p:txBody>
      </p:sp>
    </p:spTree>
    <p:extLst>
      <p:ext uri="{BB962C8B-B14F-4D97-AF65-F5344CB8AC3E}">
        <p14:creationId xmlns:p14="http://schemas.microsoft.com/office/powerpoint/2010/main" val="37330392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952364" y="5831205"/>
            <a:ext cx="10059624" cy="138521"/>
          </a:xfrm>
          <a:prstGeom prst="rect">
            <a:avLst/>
          </a:prstGeom>
          <a:solidFill>
            <a:srgbClr val="C769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p:cNvSpPr/>
          <p:nvPr/>
        </p:nvSpPr>
        <p:spPr>
          <a:xfrm>
            <a:off x="900112" y="863781"/>
            <a:ext cx="10164128" cy="155121"/>
          </a:xfrm>
          <a:prstGeom prst="rect">
            <a:avLst/>
          </a:prstGeom>
          <a:solidFill>
            <a:srgbClr val="C769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12" name="Picture 11" descr="N:\Downloads\Refugee Hosts Logo -6b.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0" y="1130252"/>
            <a:ext cx="1645919" cy="1526586"/>
          </a:xfrm>
          <a:prstGeom prst="rect">
            <a:avLst/>
          </a:prstGeom>
          <a:noFill/>
          <a:ln>
            <a:noFill/>
          </a:ln>
        </p:spPr>
      </p:pic>
      <p:sp>
        <p:nvSpPr>
          <p:cNvPr id="8" name="Rectangle 7"/>
          <p:cNvSpPr/>
          <p:nvPr/>
        </p:nvSpPr>
        <p:spPr>
          <a:xfrm>
            <a:off x="990724" y="2276095"/>
            <a:ext cx="3971779" cy="1146211"/>
          </a:xfrm>
          <a:prstGeom prst="rect">
            <a:avLst/>
          </a:prstGeom>
        </p:spPr>
        <p:txBody>
          <a:bodyPr wrap="square">
            <a:spAutoFit/>
          </a:bodyPr>
          <a:lstStyle/>
          <a:p>
            <a:pPr>
              <a:lnSpc>
                <a:spcPct val="107000"/>
              </a:lnSpc>
              <a:spcAft>
                <a:spcPts val="800"/>
              </a:spcAft>
            </a:pPr>
            <a:r>
              <a:rPr lang="en-GB" sz="1600" dirty="0" smtClean="0">
                <a:latin typeface="Calibri" panose="020F0502020204030204" pitchFamily="34" charset="0"/>
                <a:ea typeface="Calibri" panose="020F0502020204030204" pitchFamily="34" charset="0"/>
                <a:cs typeface="Times New Roman" panose="02020603050405020304" pitchFamily="18" charset="0"/>
              </a:rPr>
              <a:t>Chairs and Facilitators: </a:t>
            </a:r>
            <a:r>
              <a:rPr lang="en-GB" sz="1600" b="1" dirty="0" smtClean="0">
                <a:latin typeface="Calibri" panose="020F0502020204030204" pitchFamily="34" charset="0"/>
                <a:ea typeface="Calibri" panose="020F0502020204030204" pitchFamily="34" charset="0"/>
                <a:cs typeface="Times New Roman" panose="02020603050405020304" pitchFamily="18" charset="0"/>
              </a:rPr>
              <a:t>Anna Rowlands</a:t>
            </a:r>
            <a:r>
              <a:rPr lang="en-GB" sz="1600" dirty="0" smtClean="0">
                <a:latin typeface="Calibri" panose="020F0502020204030204" pitchFamily="34" charset="0"/>
                <a:ea typeface="Calibri" panose="020F0502020204030204" pitchFamily="34" charset="0"/>
                <a:cs typeface="Times New Roman" panose="02020603050405020304" pitchFamily="18" charset="0"/>
              </a:rPr>
              <a:t>, Refugee Hosts and Durham University </a:t>
            </a:r>
            <a:r>
              <a:rPr lang="en-GB" sz="1600" dirty="0">
                <a:latin typeface="Calibri" panose="020F0502020204030204" pitchFamily="34" charset="0"/>
                <a:ea typeface="Calibri" panose="020F0502020204030204" pitchFamily="34" charset="0"/>
                <a:cs typeface="Times New Roman" panose="02020603050405020304" pitchFamily="18" charset="0"/>
              </a:rPr>
              <a:t>and </a:t>
            </a:r>
            <a:r>
              <a:rPr lang="en-GB" sz="1600" b="1" dirty="0">
                <a:latin typeface="Calibri" panose="020F0502020204030204" pitchFamily="34" charset="0"/>
                <a:ea typeface="Calibri" panose="020F0502020204030204" pitchFamily="34" charset="0"/>
                <a:cs typeface="Times New Roman" panose="02020603050405020304" pitchFamily="18" charset="0"/>
              </a:rPr>
              <a:t>Alastair </a:t>
            </a:r>
            <a:r>
              <a:rPr lang="en-GB" sz="1600" b="1" dirty="0" smtClean="0">
                <a:latin typeface="Calibri" panose="020F0502020204030204" pitchFamily="34" charset="0"/>
                <a:ea typeface="Calibri" panose="020F0502020204030204" pitchFamily="34" charset="0"/>
                <a:cs typeface="Times New Roman" panose="02020603050405020304" pitchFamily="18" charset="0"/>
              </a:rPr>
              <a:t>Ager</a:t>
            </a:r>
            <a:r>
              <a:rPr lang="en-GB" sz="1600" dirty="0" smtClean="0">
                <a:latin typeface="Calibri" panose="020F0502020204030204" pitchFamily="34" charset="0"/>
                <a:ea typeface="Calibri" panose="020F0502020204030204" pitchFamily="34" charset="0"/>
                <a:cs typeface="Times New Roman" panose="02020603050405020304" pitchFamily="18" charset="0"/>
              </a:rPr>
              <a:t>. Refugee Hosts and Queen Margaret University, Edinburgh    </a:t>
            </a:r>
            <a:endParaRPr lang="en-GB" sz="16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724" y="3902905"/>
            <a:ext cx="4114552" cy="1516805"/>
          </a:xfrm>
          <a:prstGeom prst="rect">
            <a:avLst/>
          </a:prstGeom>
        </p:spPr>
      </p:pic>
      <p:sp>
        <p:nvSpPr>
          <p:cNvPr id="15" name="Rectangle 14"/>
          <p:cNvSpPr/>
          <p:nvPr/>
        </p:nvSpPr>
        <p:spPr>
          <a:xfrm>
            <a:off x="990724" y="1389464"/>
            <a:ext cx="5486822" cy="646331"/>
          </a:xfrm>
          <a:prstGeom prst="rect">
            <a:avLst/>
          </a:prstGeom>
        </p:spPr>
        <p:txBody>
          <a:bodyPr wrap="square">
            <a:spAutoFit/>
          </a:bodyPr>
          <a:lstStyle/>
          <a:p>
            <a:r>
              <a:rPr lang="en-GB" b="0" i="0" u="none" strike="noStrike" cap="all" dirty="0" smtClean="0">
                <a:solidFill>
                  <a:srgbClr val="333333"/>
                </a:solidFill>
                <a:effectLst/>
                <a:latin typeface="Montserrat"/>
              </a:rPr>
              <a:t>Locating Faith in Humanitarian Practice and Local Community Response</a:t>
            </a:r>
            <a:endParaRPr lang="en-GB" dirty="0"/>
          </a:p>
        </p:txBody>
      </p:sp>
      <p:sp>
        <p:nvSpPr>
          <p:cNvPr id="16" name="Rectangle 15"/>
          <p:cNvSpPr/>
          <p:nvPr/>
        </p:nvSpPr>
        <p:spPr>
          <a:xfrm>
            <a:off x="3048000" y="2136339"/>
            <a:ext cx="6096000" cy="369332"/>
          </a:xfrm>
          <a:prstGeom prst="rect">
            <a:avLst/>
          </a:prstGeom>
        </p:spPr>
        <p:txBody>
          <a:bodyPr>
            <a:spAutoFit/>
          </a:bodyPr>
          <a:lstStyle/>
          <a:p>
            <a:pPr fontAlgn="base"/>
            <a:endParaRPr lang="en-GB" b="0" i="0" u="none" strike="noStrike" cap="all" dirty="0" smtClean="0">
              <a:solidFill>
                <a:srgbClr val="404040"/>
              </a:solidFill>
              <a:effectLst/>
              <a:latin typeface="&amp;quot"/>
            </a:endParaRPr>
          </a:p>
        </p:txBody>
      </p:sp>
      <p:pic>
        <p:nvPicPr>
          <p:cNvPr id="17" name="Picture 16"/>
          <p:cNvPicPr>
            <a:picLocks noChangeAspect="1"/>
          </p:cNvPicPr>
          <p:nvPr/>
        </p:nvPicPr>
        <p:blipFill>
          <a:blip r:embed="rId4"/>
          <a:stretch>
            <a:fillRect/>
          </a:stretch>
        </p:blipFill>
        <p:spPr>
          <a:xfrm>
            <a:off x="6182822" y="2862586"/>
            <a:ext cx="4829166" cy="2762871"/>
          </a:xfrm>
          <a:prstGeom prst="rect">
            <a:avLst/>
          </a:prstGeom>
          <a:ln>
            <a:solidFill>
              <a:schemeClr val="accent1"/>
            </a:solidFill>
          </a:ln>
        </p:spPr>
      </p:pic>
    </p:spTree>
    <p:extLst>
      <p:ext uri="{BB962C8B-B14F-4D97-AF65-F5344CB8AC3E}">
        <p14:creationId xmlns:p14="http://schemas.microsoft.com/office/powerpoint/2010/main" val="31780549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914264" y="6161405"/>
            <a:ext cx="10059624" cy="138521"/>
          </a:xfrm>
          <a:prstGeom prst="rect">
            <a:avLst/>
          </a:prstGeom>
          <a:solidFill>
            <a:srgbClr val="C769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12" name="Picture 11" descr="N:\Downloads\Refugee Hosts Logo -6b.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81689" y="563888"/>
            <a:ext cx="1092200" cy="1099811"/>
          </a:xfrm>
          <a:prstGeom prst="rect">
            <a:avLst/>
          </a:prstGeom>
          <a:noFill/>
          <a:ln>
            <a:noFill/>
          </a:ln>
        </p:spPr>
      </p:pic>
      <p:sp>
        <p:nvSpPr>
          <p:cNvPr id="16" name="Rectangle 15"/>
          <p:cNvSpPr/>
          <p:nvPr/>
        </p:nvSpPr>
        <p:spPr>
          <a:xfrm>
            <a:off x="3048000" y="2136339"/>
            <a:ext cx="6096000" cy="369332"/>
          </a:xfrm>
          <a:prstGeom prst="rect">
            <a:avLst/>
          </a:prstGeom>
        </p:spPr>
        <p:txBody>
          <a:bodyPr>
            <a:spAutoFit/>
          </a:bodyPr>
          <a:lstStyle/>
          <a:p>
            <a:pPr fontAlgn="base"/>
            <a:endParaRPr lang="en-GB" b="0" i="0" u="none" strike="noStrike" cap="all" dirty="0" smtClean="0">
              <a:solidFill>
                <a:srgbClr val="404040"/>
              </a:solidFill>
              <a:effectLst/>
              <a:latin typeface="&amp;quot"/>
            </a:endParaRPr>
          </a:p>
        </p:txBody>
      </p:sp>
      <p:sp>
        <p:nvSpPr>
          <p:cNvPr id="11" name="Rectangle 10"/>
          <p:cNvSpPr/>
          <p:nvPr/>
        </p:nvSpPr>
        <p:spPr>
          <a:xfrm>
            <a:off x="914264" y="283741"/>
            <a:ext cx="10210936" cy="261610"/>
          </a:xfrm>
          <a:prstGeom prst="rect">
            <a:avLst/>
          </a:prstGeom>
          <a:solidFill>
            <a:srgbClr val="CC64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p>
            <a:pPr>
              <a:spcAft>
                <a:spcPts val="0"/>
              </a:spcAft>
              <a:tabLst>
                <a:tab pos="2865755" algn="ctr"/>
                <a:tab pos="5731510" algn="r"/>
              </a:tabLst>
            </a:pPr>
            <a:r>
              <a:rPr lang="en-GB" sz="1100" cap="all" dirty="0">
                <a:solidFill>
                  <a:srgbClr val="FFFFFF"/>
                </a:solidFill>
                <a:effectLst/>
                <a:ea typeface="Calibri" panose="020F0502020204030204" pitchFamily="34" charset="0"/>
                <a:cs typeface="Times New Roman" panose="02020603050405020304" pitchFamily="18" charset="0"/>
              </a:rPr>
              <a:t>A GUIDE TO LOCATING </a:t>
            </a:r>
            <a:r>
              <a:rPr lang="en-GB" sz="1100" cap="all" dirty="0" err="1">
                <a:solidFill>
                  <a:srgbClr val="FFFFFF"/>
                </a:solidFill>
                <a:effectLst/>
                <a:ea typeface="Calibri" panose="020F0502020204030204" pitchFamily="34" charset="0"/>
                <a:cs typeface="Times New Roman" panose="02020603050405020304" pitchFamily="18" charset="0"/>
              </a:rPr>
              <a:t>faITH</a:t>
            </a:r>
            <a:r>
              <a:rPr lang="en-GB" sz="1100" cap="all" dirty="0">
                <a:solidFill>
                  <a:srgbClr val="FFFFFF"/>
                </a:solidFill>
                <a:effectLst/>
                <a:ea typeface="Calibri" panose="020F0502020204030204" pitchFamily="34" charset="0"/>
                <a:cs typeface="Times New Roman" panose="02020603050405020304" pitchFamily="18" charset="0"/>
              </a:rPr>
              <a:t> IN HUMANITARIAN PRACTICE AND LOCAL community </a:t>
            </a:r>
            <a:r>
              <a:rPr lang="en-GB" sz="1100" cap="all" dirty="0" smtClean="0">
                <a:solidFill>
                  <a:srgbClr val="FFFFFF"/>
                </a:solidFill>
                <a:effectLst/>
                <a:ea typeface="Calibri" panose="020F0502020204030204" pitchFamily="34" charset="0"/>
                <a:cs typeface="Times New Roman" panose="02020603050405020304" pitchFamily="18" charset="0"/>
              </a:rPr>
              <a:t>RESPONSE                                        </a:t>
            </a:r>
            <a:endParaRPr lang="en-GB" sz="1100" dirty="0">
              <a:effectLst/>
              <a:ea typeface="Calibri" panose="020F0502020204030204" pitchFamily="34" charset="0"/>
              <a:cs typeface="Times New Roman" panose="02020603050405020304" pitchFamily="18" charset="0"/>
            </a:endParaRPr>
          </a:p>
        </p:txBody>
      </p:sp>
      <p:sp>
        <p:nvSpPr>
          <p:cNvPr id="3" name="Rectangle 2"/>
          <p:cNvSpPr/>
          <p:nvPr/>
        </p:nvSpPr>
        <p:spPr>
          <a:xfrm>
            <a:off x="914264" y="1081299"/>
            <a:ext cx="10210936" cy="1663597"/>
          </a:xfrm>
          <a:prstGeom prst="rect">
            <a:avLst/>
          </a:prstGeom>
        </p:spPr>
        <p:txBody>
          <a:bodyPr wrap="square">
            <a:spAutoFit/>
          </a:bodyPr>
          <a:lstStyle/>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The following claims are foundational to </a:t>
            </a:r>
            <a:r>
              <a:rPr lang="en-GB" dirty="0" smtClean="0">
                <a:latin typeface="Calibri" panose="020F0502020204030204" pitchFamily="34" charset="0"/>
                <a:ea typeface="Calibri" panose="020F0502020204030204" pitchFamily="34" charset="0"/>
                <a:cs typeface="Times New Roman" panose="02020603050405020304" pitchFamily="18" charset="0"/>
              </a:rPr>
              <a:t>the </a:t>
            </a:r>
            <a:r>
              <a:rPr lang="en-GB" dirty="0">
                <a:latin typeface="Calibri" panose="020F0502020204030204" pitchFamily="34" charset="0"/>
                <a:ea typeface="Calibri" panose="020F0502020204030204" pitchFamily="34" charset="0"/>
                <a:cs typeface="Times New Roman" panose="02020603050405020304" pitchFamily="18" charset="0"/>
              </a:rPr>
              <a:t>Handbook:</a:t>
            </a:r>
          </a:p>
          <a:p>
            <a:pPr marL="342900" lvl="0" indent="-342900">
              <a:lnSpc>
                <a:spcPct val="107000"/>
              </a:lnSpc>
              <a:spcAft>
                <a:spcPts val="0"/>
              </a:spcAft>
              <a:buFont typeface="Symbol" panose="05050102010706020507" pitchFamily="18" charset="2"/>
              <a:buChar char=""/>
            </a:pPr>
            <a:r>
              <a:rPr lang="en-GB" b="1" dirty="0">
                <a:latin typeface="Calibri" panose="020F0502020204030204" pitchFamily="34" charset="0"/>
                <a:ea typeface="Calibri" panose="020F0502020204030204" pitchFamily="34" charset="0"/>
                <a:cs typeface="Times New Roman" panose="02020603050405020304" pitchFamily="18" charset="0"/>
              </a:rPr>
              <a:t>The ubiquity of </a:t>
            </a:r>
            <a:r>
              <a:rPr lang="en-GB" b="1" dirty="0" smtClean="0">
                <a:latin typeface="Calibri" panose="020F0502020204030204" pitchFamily="34" charset="0"/>
                <a:ea typeface="Calibri" panose="020F0502020204030204" pitchFamily="34" charset="0"/>
                <a:cs typeface="Times New Roman" panose="02020603050405020304" pitchFamily="18" charset="0"/>
              </a:rPr>
              <a:t>belief</a:t>
            </a:r>
            <a:endParaRPr lang="en-GB"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n-GB" b="1" dirty="0" smtClean="0">
                <a:latin typeface="Calibri" panose="020F0502020204030204" pitchFamily="34" charset="0"/>
                <a:ea typeface="Calibri" panose="020F0502020204030204" pitchFamily="34" charset="0"/>
                <a:cs typeface="Times New Roman" panose="02020603050405020304" pitchFamily="18" charset="0"/>
              </a:rPr>
              <a:t>Religion </a:t>
            </a:r>
            <a:r>
              <a:rPr lang="en-GB" b="1" dirty="0">
                <a:latin typeface="Calibri" panose="020F0502020204030204" pitchFamily="34" charset="0"/>
                <a:ea typeface="Calibri" panose="020F0502020204030204" pitchFamily="34" charset="0"/>
                <a:cs typeface="Times New Roman" panose="02020603050405020304" pitchFamily="18" charset="0"/>
              </a:rPr>
              <a:t>as contextual and </a:t>
            </a:r>
            <a:r>
              <a:rPr lang="en-GB" b="1" dirty="0" smtClean="0">
                <a:latin typeface="Calibri" panose="020F0502020204030204" pitchFamily="34" charset="0"/>
                <a:ea typeface="Calibri" panose="020F0502020204030204" pitchFamily="34" charset="0"/>
                <a:cs typeface="Times New Roman" panose="02020603050405020304" pitchFamily="18" charset="0"/>
              </a:rPr>
              <a:t>non-exceptional</a:t>
            </a:r>
            <a:endParaRPr lang="en-GB"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n-GB" b="1" dirty="0" smtClean="0">
                <a:latin typeface="Calibri" panose="020F0502020204030204" pitchFamily="34" charset="0"/>
                <a:ea typeface="Calibri" panose="020F0502020204030204" pitchFamily="34" charset="0"/>
                <a:cs typeface="Times New Roman" panose="02020603050405020304" pitchFamily="18" charset="0"/>
              </a:rPr>
              <a:t>The </a:t>
            </a:r>
            <a:r>
              <a:rPr lang="en-GB" b="1" dirty="0">
                <a:latin typeface="Calibri" panose="020F0502020204030204" pitchFamily="34" charset="0"/>
                <a:ea typeface="Calibri" panose="020F0502020204030204" pitchFamily="34" charset="0"/>
                <a:cs typeface="Times New Roman" panose="02020603050405020304" pitchFamily="18" charset="0"/>
              </a:rPr>
              <a:t>relevance of time as well as space</a:t>
            </a:r>
            <a:r>
              <a:rPr lang="en-GB" b="1" dirty="0" smtClean="0">
                <a:latin typeface="Calibri" panose="020F0502020204030204" pitchFamily="34" charset="0"/>
                <a:ea typeface="Calibri" panose="020F0502020204030204" pitchFamily="34" charset="0"/>
                <a:cs typeface="Times New Roman" panose="02020603050405020304" pitchFamily="18" charset="0"/>
              </a:rPr>
              <a:t>.</a:t>
            </a:r>
            <a:endParaRPr lang="en-GB"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b="1" dirty="0" smtClean="0">
                <a:latin typeface="Calibri" panose="020F0502020204030204" pitchFamily="34" charset="0"/>
                <a:ea typeface="Calibri" panose="020F0502020204030204" pitchFamily="34" charset="0"/>
                <a:cs typeface="Times New Roman" panose="02020603050405020304" pitchFamily="18" charset="0"/>
              </a:rPr>
              <a:t>The </a:t>
            </a:r>
            <a:r>
              <a:rPr lang="en-GB" b="1" dirty="0">
                <a:latin typeface="Calibri" panose="020F0502020204030204" pitchFamily="34" charset="0"/>
                <a:ea typeface="Calibri" panose="020F0502020204030204" pitchFamily="34" charset="0"/>
                <a:cs typeface="Times New Roman" panose="02020603050405020304" pitchFamily="18" charset="0"/>
              </a:rPr>
              <a:t>importance of humanitarian action being informed by wider contextual </a:t>
            </a:r>
            <a:r>
              <a:rPr lang="en-GB" b="1" dirty="0" smtClean="0">
                <a:latin typeface="Calibri" panose="020F0502020204030204" pitchFamily="34" charset="0"/>
                <a:ea typeface="Calibri" panose="020F0502020204030204" pitchFamily="34" charset="0"/>
                <a:cs typeface="Times New Roman" panose="02020603050405020304" pitchFamily="18" charset="0"/>
              </a:rPr>
              <a:t>analysis</a:t>
            </a:r>
            <a:r>
              <a:rPr lang="en-GB" dirty="0" smtClean="0">
                <a:latin typeface="Calibri" panose="020F0502020204030204" pitchFamily="34" charset="0"/>
                <a:ea typeface="Calibri" panose="020F0502020204030204" pitchFamily="34" charset="0"/>
                <a:cs typeface="Times New Roman" panose="02020603050405020304" pitchFamily="18" charset="0"/>
              </a:rPr>
              <a:t> </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p:cNvPicPr>
            <a:picLocks noChangeAspect="1"/>
          </p:cNvPicPr>
          <p:nvPr/>
        </p:nvPicPr>
        <p:blipFill>
          <a:blip r:embed="rId3"/>
          <a:stretch>
            <a:fillRect/>
          </a:stretch>
        </p:blipFill>
        <p:spPr>
          <a:xfrm>
            <a:off x="6144722" y="3159309"/>
            <a:ext cx="4829166" cy="2762871"/>
          </a:xfrm>
          <a:prstGeom prst="rect">
            <a:avLst/>
          </a:prstGeom>
          <a:ln>
            <a:solidFill>
              <a:schemeClr val="accent1"/>
            </a:solidFill>
          </a:ln>
        </p:spPr>
      </p:pic>
    </p:spTree>
    <p:extLst>
      <p:ext uri="{BB962C8B-B14F-4D97-AF65-F5344CB8AC3E}">
        <p14:creationId xmlns:p14="http://schemas.microsoft.com/office/powerpoint/2010/main" val="9563516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914264" y="6161405"/>
            <a:ext cx="10059624" cy="138521"/>
          </a:xfrm>
          <a:prstGeom prst="rect">
            <a:avLst/>
          </a:prstGeom>
          <a:solidFill>
            <a:srgbClr val="C769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12" name="Picture 11" descr="N:\Downloads\Refugee Hosts Logo -6b.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81689" y="563888"/>
            <a:ext cx="1092200" cy="1099811"/>
          </a:xfrm>
          <a:prstGeom prst="rect">
            <a:avLst/>
          </a:prstGeom>
          <a:noFill/>
          <a:ln>
            <a:noFill/>
          </a:ln>
        </p:spPr>
      </p:pic>
      <p:sp>
        <p:nvSpPr>
          <p:cNvPr id="16" name="Rectangle 15"/>
          <p:cNvSpPr/>
          <p:nvPr/>
        </p:nvSpPr>
        <p:spPr>
          <a:xfrm>
            <a:off x="3048000" y="2136339"/>
            <a:ext cx="6096000" cy="369332"/>
          </a:xfrm>
          <a:prstGeom prst="rect">
            <a:avLst/>
          </a:prstGeom>
        </p:spPr>
        <p:txBody>
          <a:bodyPr>
            <a:spAutoFit/>
          </a:bodyPr>
          <a:lstStyle/>
          <a:p>
            <a:pPr fontAlgn="base"/>
            <a:endParaRPr lang="en-GB" b="0" i="0" u="none" strike="noStrike" cap="all" dirty="0" smtClean="0">
              <a:solidFill>
                <a:srgbClr val="404040"/>
              </a:solidFill>
              <a:effectLst/>
              <a:latin typeface="&amp;quot"/>
            </a:endParaRPr>
          </a:p>
        </p:txBody>
      </p:sp>
      <p:sp>
        <p:nvSpPr>
          <p:cNvPr id="2" name="Rectangle 1"/>
          <p:cNvSpPr/>
          <p:nvPr/>
        </p:nvSpPr>
        <p:spPr>
          <a:xfrm>
            <a:off x="847860" y="692942"/>
            <a:ext cx="10164128" cy="5339410"/>
          </a:xfrm>
          <a:prstGeom prst="rect">
            <a:avLst/>
          </a:prstGeom>
        </p:spPr>
        <p:txBody>
          <a:bodyPr wrap="square">
            <a:spAutoFit/>
          </a:bodyPr>
          <a:lstStyle/>
          <a:p>
            <a:pPr>
              <a:lnSpc>
                <a:spcPct val="107000"/>
              </a:lnSpc>
              <a:spcAft>
                <a:spcPts val="800"/>
              </a:spcAft>
            </a:pPr>
            <a:r>
              <a:rPr lang="en-GB" sz="1200" dirty="0" smtClean="0">
                <a:latin typeface="Calibri" panose="020F0502020204030204" pitchFamily="34" charset="0"/>
                <a:ea typeface="Calibri" panose="020F0502020204030204" pitchFamily="34" charset="0"/>
                <a:cs typeface="Times New Roman" panose="02020603050405020304" pitchFamily="18" charset="0"/>
              </a:rPr>
              <a:t>We view religion</a:t>
            </a:r>
            <a:r>
              <a:rPr lang="en-GB" sz="1200" dirty="0">
                <a:latin typeface="Calibri" panose="020F0502020204030204" pitchFamily="34" charset="0"/>
                <a:ea typeface="Calibri" panose="020F0502020204030204" pitchFamily="34" charset="0"/>
                <a:cs typeface="Times New Roman" panose="02020603050405020304" pitchFamily="18" charset="0"/>
              </a:rPr>
              <a:t>, variously, as:</a:t>
            </a:r>
          </a:p>
          <a:p>
            <a:pPr marL="342900" lvl="0" indent="-342900">
              <a:lnSpc>
                <a:spcPct val="107000"/>
              </a:lnSpc>
              <a:spcAft>
                <a:spcPts val="0"/>
              </a:spcAft>
              <a:buFont typeface="Symbol" panose="05050102010706020507" pitchFamily="18"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An everyday part of identities and systems of meaning for displaced persons and for host communities</a:t>
            </a:r>
          </a:p>
          <a:p>
            <a:pPr marL="342900" lvl="0" indent="-342900">
              <a:lnSpc>
                <a:spcPct val="107000"/>
              </a:lnSpc>
              <a:spcAft>
                <a:spcPts val="0"/>
              </a:spcAft>
              <a:buFont typeface="Symbol" panose="05050102010706020507" pitchFamily="18"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A causal factor in conflicts and displacement</a:t>
            </a:r>
          </a:p>
          <a:p>
            <a:pPr marL="342900" lvl="0" indent="-342900">
              <a:lnSpc>
                <a:spcPct val="107000"/>
              </a:lnSpc>
              <a:spcAft>
                <a:spcPts val="0"/>
              </a:spcAft>
              <a:buFont typeface="Symbol" panose="05050102010706020507" pitchFamily="18"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A system of formal and informal humanitarian care and response </a:t>
            </a:r>
          </a:p>
          <a:p>
            <a:pPr marL="342900" lvl="0" indent="-342900">
              <a:lnSpc>
                <a:spcPct val="107000"/>
              </a:lnSpc>
              <a:spcAft>
                <a:spcPts val="800"/>
              </a:spcAft>
              <a:buFont typeface="Symbol" panose="05050102010706020507" pitchFamily="18"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A system of cultural meaning making, with texts, traditions and practices which shape response to trauma and provide sources for interpretation, resistance and healing, and which shape views of the meaning of time, space and place. </a:t>
            </a:r>
          </a:p>
          <a:p>
            <a:pPr>
              <a:lnSpc>
                <a:spcPct val="107000"/>
              </a:lnSpc>
              <a:spcAft>
                <a:spcPts val="800"/>
              </a:spcAft>
            </a:pPr>
            <a:r>
              <a:rPr lang="en-GB" sz="1200" dirty="0">
                <a:latin typeface="Calibri" panose="020F0502020204030204" pitchFamily="34" charset="0"/>
                <a:ea typeface="Calibri" panose="020F0502020204030204" pitchFamily="34" charset="0"/>
                <a:cs typeface="Times New Roman" panose="02020603050405020304" pitchFamily="18" charset="0"/>
              </a:rPr>
              <a:t>We view the strengths of LFAs as humanitarian actors as rooted in:</a:t>
            </a:r>
          </a:p>
          <a:p>
            <a:pPr marL="342900" lvl="0" indent="-342900">
              <a:lnSpc>
                <a:spcPct val="107000"/>
              </a:lnSpc>
              <a:spcAft>
                <a:spcPts val="0"/>
              </a:spcAft>
              <a:buFont typeface="Symbol" panose="05050102010706020507" pitchFamily="18"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Longevity of presence in communities, including a commitment to future presence</a:t>
            </a:r>
          </a:p>
          <a:p>
            <a:pPr marL="342900" lvl="0" indent="-342900">
              <a:lnSpc>
                <a:spcPct val="107000"/>
              </a:lnSpc>
              <a:spcAft>
                <a:spcPts val="0"/>
              </a:spcAft>
              <a:buFont typeface="Symbol" panose="05050102010706020507" pitchFamily="18"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Established relationships of trust that LFAs have in localities</a:t>
            </a:r>
          </a:p>
          <a:p>
            <a:pPr marL="342900" lvl="0" indent="-342900">
              <a:lnSpc>
                <a:spcPct val="107000"/>
              </a:lnSpc>
              <a:spcAft>
                <a:spcPts val="0"/>
              </a:spcAft>
              <a:buFont typeface="Symbol" panose="05050102010706020507" pitchFamily="18"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Benefits of scale: LFA often have capacities for deep, slow accompaniment work that larger organisations lack as well as quick response to immediate material need.</a:t>
            </a:r>
          </a:p>
          <a:p>
            <a:pPr marL="342900" lvl="0" indent="-342900">
              <a:lnSpc>
                <a:spcPct val="107000"/>
              </a:lnSpc>
              <a:spcAft>
                <a:spcPts val="800"/>
              </a:spcAft>
              <a:buFont typeface="Symbol" panose="05050102010706020507" pitchFamily="18"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The specific capacities and expertise that faith based groups have developed over time and are able to offer to communities, in our interviews FBOs and LFAs felt that their expertise related to relationship building, education and psychosocial care especially and the capacity to build common projects between refugees and local hosts over time. </a:t>
            </a:r>
          </a:p>
          <a:p>
            <a:pPr>
              <a:lnSpc>
                <a:spcPct val="107000"/>
              </a:lnSpc>
              <a:spcAft>
                <a:spcPts val="800"/>
              </a:spcAft>
            </a:pPr>
            <a:r>
              <a:rPr lang="en-GB" sz="1200" dirty="0">
                <a:latin typeface="Calibri" panose="020F0502020204030204" pitchFamily="34" charset="0"/>
                <a:ea typeface="Calibri" panose="020F0502020204030204" pitchFamily="34" charset="0"/>
                <a:cs typeface="Times New Roman" panose="02020603050405020304" pitchFamily="18" charset="0"/>
              </a:rPr>
              <a:t>With opportunities come challenges: </a:t>
            </a:r>
          </a:p>
          <a:p>
            <a:pPr marL="342900" lvl="0" indent="-342900">
              <a:lnSpc>
                <a:spcPct val="107000"/>
              </a:lnSpc>
              <a:spcAft>
                <a:spcPts val="0"/>
              </a:spcAft>
              <a:buFont typeface="Symbol" panose="05050102010706020507" pitchFamily="18"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LFAs can exclude as well as embrace; LFAs have their peripheries and margins too.</a:t>
            </a:r>
          </a:p>
          <a:p>
            <a:pPr marL="342900" lvl="0" indent="-342900">
              <a:lnSpc>
                <a:spcPct val="107000"/>
              </a:lnSpc>
              <a:spcAft>
                <a:spcPts val="0"/>
              </a:spcAft>
              <a:buFont typeface="Symbol" panose="05050102010706020507" pitchFamily="18"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Informal leadership can be as important as formal and this can be harder to identify</a:t>
            </a:r>
          </a:p>
          <a:p>
            <a:pPr marL="342900" lvl="0" indent="-342900">
              <a:lnSpc>
                <a:spcPct val="107000"/>
              </a:lnSpc>
              <a:spcAft>
                <a:spcPts val="0"/>
              </a:spcAft>
              <a:buFont typeface="Symbol" panose="05050102010706020507" pitchFamily="18"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The time and relationship building capacities of smaller scale LFAs can act as a limitation when the scale of need is so high; </a:t>
            </a:r>
            <a:r>
              <a:rPr lang="en-GB" sz="1200" dirty="0" smtClean="0">
                <a:latin typeface="Calibri" panose="020F0502020204030204" pitchFamily="34" charset="0"/>
                <a:ea typeface="Calibri" panose="020F0502020204030204" pitchFamily="34" charset="0"/>
                <a:cs typeface="Times New Roman" panose="02020603050405020304" pitchFamily="18" charset="0"/>
              </a:rPr>
              <a:t>there </a:t>
            </a:r>
            <a:r>
              <a:rPr lang="en-GB" sz="1200" dirty="0">
                <a:latin typeface="Calibri" panose="020F0502020204030204" pitchFamily="34" charset="0"/>
                <a:ea typeface="Calibri" panose="020F0502020204030204" pitchFamily="34" charset="0"/>
                <a:cs typeface="Times New Roman" panose="02020603050405020304" pitchFamily="18" charset="0"/>
              </a:rPr>
              <a:t>is often understandable resistance to scaling up LFAs operations</a:t>
            </a:r>
          </a:p>
          <a:p>
            <a:pPr marL="342900" lvl="0" indent="-342900">
              <a:lnSpc>
                <a:spcPct val="107000"/>
              </a:lnSpc>
              <a:spcAft>
                <a:spcPts val="0"/>
              </a:spcAft>
              <a:buFont typeface="Symbol" panose="05050102010706020507" pitchFamily="18"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The primary function of a LFA is not typically humanitarian, although usually includes some facet of the humanitarian. </a:t>
            </a:r>
          </a:p>
          <a:p>
            <a:pPr marL="342900" lvl="0" indent="-342900">
              <a:lnSpc>
                <a:spcPct val="107000"/>
              </a:lnSpc>
              <a:spcAft>
                <a:spcPts val="0"/>
              </a:spcAft>
              <a:buFont typeface="Symbol" panose="05050102010706020507" pitchFamily="18"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It is often difficult for LFA to meet various standards and protocols that are set by actors outside of the context. This limits opportunity to bid for funds and to manage monitoring and evaluation. </a:t>
            </a:r>
          </a:p>
          <a:p>
            <a:pPr marL="342900" lvl="0" indent="-342900">
              <a:lnSpc>
                <a:spcPct val="107000"/>
              </a:lnSpc>
              <a:spcAft>
                <a:spcPts val="800"/>
              </a:spcAft>
              <a:buFont typeface="Symbol" panose="05050102010706020507" pitchFamily="18"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The values framework that comes with working with large secular INGOs can be a barrier to collaboration with LFAs. This can be about perceptions and misperceptions on both sides. Mutual literacy in worldviews and core values can be low</a:t>
            </a:r>
            <a:r>
              <a:rPr lang="en-GB" sz="1200" dirty="0" smtClean="0">
                <a:latin typeface="Calibri" panose="020F0502020204030204" pitchFamily="34" charset="0"/>
                <a:ea typeface="Calibri" panose="020F0502020204030204" pitchFamily="34" charset="0"/>
                <a:cs typeface="Times New Roman" panose="02020603050405020304" pitchFamily="18" charset="0"/>
              </a:rPr>
              <a:t>.</a:t>
            </a:r>
            <a:endParaRPr lang="en-GB"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angle 10"/>
          <p:cNvSpPr/>
          <p:nvPr/>
        </p:nvSpPr>
        <p:spPr>
          <a:xfrm>
            <a:off x="914264" y="283741"/>
            <a:ext cx="10210936" cy="261610"/>
          </a:xfrm>
          <a:prstGeom prst="rect">
            <a:avLst/>
          </a:prstGeom>
          <a:solidFill>
            <a:srgbClr val="CC64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p>
            <a:pPr>
              <a:spcAft>
                <a:spcPts val="0"/>
              </a:spcAft>
              <a:tabLst>
                <a:tab pos="2865755" algn="ctr"/>
                <a:tab pos="5731510" algn="r"/>
              </a:tabLst>
            </a:pPr>
            <a:r>
              <a:rPr lang="en-GB" sz="1100" cap="all" dirty="0">
                <a:solidFill>
                  <a:srgbClr val="FFFFFF"/>
                </a:solidFill>
                <a:effectLst/>
                <a:ea typeface="Calibri" panose="020F0502020204030204" pitchFamily="34" charset="0"/>
                <a:cs typeface="Times New Roman" panose="02020603050405020304" pitchFamily="18" charset="0"/>
              </a:rPr>
              <a:t>A GUIDE TO LOCATING </a:t>
            </a:r>
            <a:r>
              <a:rPr lang="en-GB" sz="1100" cap="all" dirty="0" err="1">
                <a:solidFill>
                  <a:srgbClr val="FFFFFF"/>
                </a:solidFill>
                <a:effectLst/>
                <a:ea typeface="Calibri" panose="020F0502020204030204" pitchFamily="34" charset="0"/>
                <a:cs typeface="Times New Roman" panose="02020603050405020304" pitchFamily="18" charset="0"/>
              </a:rPr>
              <a:t>faITH</a:t>
            </a:r>
            <a:r>
              <a:rPr lang="en-GB" sz="1100" cap="all" dirty="0">
                <a:solidFill>
                  <a:srgbClr val="FFFFFF"/>
                </a:solidFill>
                <a:effectLst/>
                <a:ea typeface="Calibri" panose="020F0502020204030204" pitchFamily="34" charset="0"/>
                <a:cs typeface="Times New Roman" panose="02020603050405020304" pitchFamily="18" charset="0"/>
              </a:rPr>
              <a:t> IN HUMANITARIAN PRACTICE AND LOCAL community </a:t>
            </a:r>
            <a:r>
              <a:rPr lang="en-GB" sz="1100" cap="all" dirty="0" smtClean="0">
                <a:solidFill>
                  <a:srgbClr val="FFFFFF"/>
                </a:solidFill>
                <a:effectLst/>
                <a:ea typeface="Calibri" panose="020F0502020204030204" pitchFamily="34" charset="0"/>
                <a:cs typeface="Times New Roman" panose="02020603050405020304" pitchFamily="18" charset="0"/>
              </a:rPr>
              <a:t>RESPONSE                                        </a:t>
            </a:r>
            <a:endParaRPr lang="en-GB" sz="11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990868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2"/>
          <p:cNvSpPr txBox="1">
            <a:spLocks noChangeArrowheads="1"/>
          </p:cNvSpPr>
          <p:nvPr/>
        </p:nvSpPr>
        <p:spPr bwMode="auto">
          <a:xfrm>
            <a:off x="3484450" y="3469916"/>
            <a:ext cx="2381075"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Secular principles and institutional capacity drives forms of engagement</a:t>
            </a:r>
          </a:p>
        </p:txBody>
      </p:sp>
      <p:sp>
        <p:nvSpPr>
          <p:cNvPr id="23" name="Text Box 2"/>
          <p:cNvSpPr txBox="1">
            <a:spLocks noChangeArrowheads="1"/>
          </p:cNvSpPr>
          <p:nvPr/>
        </p:nvSpPr>
        <p:spPr bwMode="auto">
          <a:xfrm>
            <a:off x="3065787" y="1649636"/>
            <a:ext cx="2667498"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Shapes public and private space for religious expression, engagement &amp; narrative</a:t>
            </a:r>
          </a:p>
        </p:txBody>
      </p:sp>
      <p:sp>
        <p:nvSpPr>
          <p:cNvPr id="24" name="Text Box 2"/>
          <p:cNvSpPr txBox="1">
            <a:spLocks noChangeArrowheads="1"/>
          </p:cNvSpPr>
          <p:nvPr/>
        </p:nvSpPr>
        <p:spPr bwMode="auto">
          <a:xfrm>
            <a:off x="6181725" y="1550099"/>
            <a:ext cx="2214313"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Enforces secular framing on humanitarian strategy and engagement</a:t>
            </a:r>
          </a:p>
        </p:txBody>
      </p:sp>
      <p:sp>
        <p:nvSpPr>
          <p:cNvPr id="26" name="Text Box 2"/>
          <p:cNvSpPr txBox="1">
            <a:spLocks noChangeArrowheads="1"/>
          </p:cNvSpPr>
          <p:nvPr/>
        </p:nvSpPr>
        <p:spPr bwMode="auto">
          <a:xfrm>
            <a:off x="6253991" y="2975124"/>
            <a:ext cx="2415086" cy="5524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self-understanding &amp; institutional capacity drives forms of engagement</a:t>
            </a:r>
          </a:p>
        </p:txBody>
      </p:sp>
      <p:sp>
        <p:nvSpPr>
          <p:cNvPr id="28" name="Text Box 2"/>
          <p:cNvSpPr txBox="1">
            <a:spLocks noChangeArrowheads="1"/>
          </p:cNvSpPr>
          <p:nvPr/>
        </p:nvSpPr>
        <p:spPr bwMode="auto">
          <a:xfrm>
            <a:off x="5699442" y="4470614"/>
            <a:ext cx="2329109"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and affiliation shapes provision of welcome and solidarity</a:t>
            </a:r>
          </a:p>
        </p:txBody>
      </p:sp>
      <p:sp>
        <p:nvSpPr>
          <p:cNvPr id="27" name="Text Box 2"/>
          <p:cNvSpPr txBox="1">
            <a:spLocks noChangeArrowheads="1"/>
          </p:cNvSpPr>
          <p:nvPr/>
        </p:nvSpPr>
        <p:spPr bwMode="auto">
          <a:xfrm>
            <a:off x="3268455" y="5152985"/>
            <a:ext cx="2545073" cy="5524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and affiliation shapes experience of exile and loss and narratives of agency and resilience</a:t>
            </a:r>
          </a:p>
        </p:txBody>
      </p:sp>
      <p:sp>
        <p:nvSpPr>
          <p:cNvPr id="9" name="Rectangle 8"/>
          <p:cNvSpPr/>
          <p:nvPr/>
        </p:nvSpPr>
        <p:spPr>
          <a:xfrm>
            <a:off x="914265" y="6437929"/>
            <a:ext cx="10059624" cy="138521"/>
          </a:xfrm>
          <a:prstGeom prst="rect">
            <a:avLst/>
          </a:prstGeom>
          <a:solidFill>
            <a:srgbClr val="C769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12" name="Picture 11" descr="N:\Downloads\Refugee Hosts Logo -6b.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19553" y="569387"/>
            <a:ext cx="1092200" cy="1099811"/>
          </a:xfrm>
          <a:prstGeom prst="rect">
            <a:avLst/>
          </a:prstGeom>
          <a:noFill/>
          <a:ln>
            <a:noFill/>
          </a:ln>
        </p:spPr>
      </p:pic>
      <p:sp>
        <p:nvSpPr>
          <p:cNvPr id="16" name="Rectangle 15"/>
          <p:cNvSpPr/>
          <p:nvPr/>
        </p:nvSpPr>
        <p:spPr>
          <a:xfrm>
            <a:off x="3048000" y="2136339"/>
            <a:ext cx="6096000" cy="369332"/>
          </a:xfrm>
          <a:prstGeom prst="rect">
            <a:avLst/>
          </a:prstGeom>
        </p:spPr>
        <p:txBody>
          <a:bodyPr>
            <a:spAutoFit/>
          </a:bodyPr>
          <a:lstStyle/>
          <a:p>
            <a:pPr fontAlgn="base"/>
            <a:endParaRPr lang="en-GB" b="0" i="0" u="none" strike="noStrike" cap="all" dirty="0" smtClean="0">
              <a:solidFill>
                <a:srgbClr val="404040"/>
              </a:solidFill>
              <a:effectLst/>
              <a:latin typeface="&amp;quot"/>
            </a:endParaRPr>
          </a:p>
        </p:txBody>
      </p:sp>
      <p:sp>
        <p:nvSpPr>
          <p:cNvPr id="11" name="Rectangle 10"/>
          <p:cNvSpPr/>
          <p:nvPr/>
        </p:nvSpPr>
        <p:spPr>
          <a:xfrm>
            <a:off x="914264" y="283741"/>
            <a:ext cx="10210936" cy="261610"/>
          </a:xfrm>
          <a:prstGeom prst="rect">
            <a:avLst/>
          </a:prstGeom>
          <a:solidFill>
            <a:srgbClr val="CC64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p>
            <a:pPr>
              <a:spcAft>
                <a:spcPts val="0"/>
              </a:spcAft>
              <a:tabLst>
                <a:tab pos="2865755" algn="ctr"/>
                <a:tab pos="5731510" algn="r"/>
              </a:tabLst>
            </a:pPr>
            <a:r>
              <a:rPr lang="en-GB" sz="1100" cap="all" dirty="0">
                <a:solidFill>
                  <a:srgbClr val="FFFFFF"/>
                </a:solidFill>
                <a:effectLst/>
                <a:ea typeface="Calibri" panose="020F0502020204030204" pitchFamily="34" charset="0"/>
                <a:cs typeface="Times New Roman" panose="02020603050405020304" pitchFamily="18" charset="0"/>
              </a:rPr>
              <a:t>A GUIDE TO LOCATING </a:t>
            </a:r>
            <a:r>
              <a:rPr lang="en-GB" sz="1100" cap="all" dirty="0" err="1">
                <a:solidFill>
                  <a:srgbClr val="FFFFFF"/>
                </a:solidFill>
                <a:effectLst/>
                <a:ea typeface="Calibri" panose="020F0502020204030204" pitchFamily="34" charset="0"/>
                <a:cs typeface="Times New Roman" panose="02020603050405020304" pitchFamily="18" charset="0"/>
              </a:rPr>
              <a:t>faITH</a:t>
            </a:r>
            <a:r>
              <a:rPr lang="en-GB" sz="1100" cap="all" dirty="0">
                <a:solidFill>
                  <a:srgbClr val="FFFFFF"/>
                </a:solidFill>
                <a:effectLst/>
                <a:ea typeface="Calibri" panose="020F0502020204030204" pitchFamily="34" charset="0"/>
                <a:cs typeface="Times New Roman" panose="02020603050405020304" pitchFamily="18" charset="0"/>
              </a:rPr>
              <a:t> IN HUMANITARIAN PRACTICE AND LOCAL community </a:t>
            </a:r>
            <a:r>
              <a:rPr lang="en-GB" sz="1100" cap="all" dirty="0" smtClean="0">
                <a:solidFill>
                  <a:srgbClr val="FFFFFF"/>
                </a:solidFill>
                <a:effectLst/>
                <a:ea typeface="Calibri" panose="020F0502020204030204" pitchFamily="34" charset="0"/>
                <a:cs typeface="Times New Roman" panose="02020603050405020304" pitchFamily="18" charset="0"/>
              </a:rPr>
              <a:t>RESPONSE                                        </a:t>
            </a:r>
            <a:endParaRPr lang="en-GB" sz="1100" dirty="0">
              <a:effectLst/>
              <a:ea typeface="Calibri" panose="020F0502020204030204" pitchFamily="34" charset="0"/>
              <a:cs typeface="Times New Roman" panose="02020603050405020304" pitchFamily="18" charset="0"/>
            </a:endParaRPr>
          </a:p>
        </p:txBody>
      </p:sp>
      <p:sp>
        <p:nvSpPr>
          <p:cNvPr id="7" name="Text Box 2"/>
          <p:cNvSpPr txBox="1">
            <a:spLocks noChangeArrowheads="1"/>
          </p:cNvSpPr>
          <p:nvPr/>
        </p:nvSpPr>
        <p:spPr bwMode="auto">
          <a:xfrm>
            <a:off x="1543795" y="1142887"/>
            <a:ext cx="1366838" cy="8001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Governmental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and Political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Context</a:t>
            </a:r>
          </a:p>
          <a:p>
            <a:pPr algn="ct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 Box 2"/>
          <p:cNvSpPr txBox="1">
            <a:spLocks noChangeArrowheads="1"/>
          </p:cNvSpPr>
          <p:nvPr/>
        </p:nvSpPr>
        <p:spPr bwMode="auto">
          <a:xfrm>
            <a:off x="1624546" y="3177863"/>
            <a:ext cx="1376457" cy="1031602"/>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Secular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Groups in Civil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Society</a:t>
            </a:r>
          </a:p>
          <a:p>
            <a:pPr algn="ct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 Box 2"/>
          <p:cNvSpPr txBox="1">
            <a:spLocks noChangeArrowheads="1"/>
          </p:cNvSpPr>
          <p:nvPr/>
        </p:nvSpPr>
        <p:spPr bwMode="auto">
          <a:xfrm>
            <a:off x="1873461" y="4931820"/>
            <a:ext cx="986209" cy="82279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a:t>
            </a:r>
          </a:p>
          <a:p>
            <a:pP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Refugees</a:t>
            </a:r>
          </a:p>
          <a:p>
            <a:pP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 Box 2"/>
          <p:cNvSpPr txBox="1">
            <a:spLocks noChangeArrowheads="1"/>
          </p:cNvSpPr>
          <p:nvPr/>
        </p:nvSpPr>
        <p:spPr bwMode="auto">
          <a:xfrm>
            <a:off x="8877132" y="1136192"/>
            <a:ext cx="1280353" cy="90360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000"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Global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Humanitarian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Regime</a:t>
            </a: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 Box 2"/>
          <p:cNvSpPr txBox="1">
            <a:spLocks noChangeArrowheads="1"/>
          </p:cNvSpPr>
          <p:nvPr/>
        </p:nvSpPr>
        <p:spPr bwMode="auto">
          <a:xfrm>
            <a:off x="8940962" y="2921990"/>
            <a:ext cx="1384300" cy="7239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Religious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Civil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Society</a:t>
            </a: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 Box 2"/>
          <p:cNvSpPr txBox="1">
            <a:spLocks noChangeArrowheads="1"/>
          </p:cNvSpPr>
          <p:nvPr/>
        </p:nvSpPr>
        <p:spPr bwMode="auto">
          <a:xfrm>
            <a:off x="9070810" y="4392519"/>
            <a:ext cx="1119585" cy="59499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Hosts</a:t>
            </a:r>
          </a:p>
          <a:p>
            <a:pPr algn="ct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Oval 16"/>
          <p:cNvSpPr/>
          <p:nvPr/>
        </p:nvSpPr>
        <p:spPr>
          <a:xfrm>
            <a:off x="3001003" y="4892783"/>
            <a:ext cx="3130304" cy="132014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 name="Oval 17"/>
          <p:cNvSpPr/>
          <p:nvPr/>
        </p:nvSpPr>
        <p:spPr>
          <a:xfrm>
            <a:off x="5238472" y="3944858"/>
            <a:ext cx="3061541" cy="155847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 name="Oval 18"/>
          <p:cNvSpPr/>
          <p:nvPr/>
        </p:nvSpPr>
        <p:spPr>
          <a:xfrm>
            <a:off x="3239648" y="3134856"/>
            <a:ext cx="3165567" cy="138685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 name="Oval 19"/>
          <p:cNvSpPr/>
          <p:nvPr/>
        </p:nvSpPr>
        <p:spPr>
          <a:xfrm>
            <a:off x="5921115" y="2730670"/>
            <a:ext cx="3080839" cy="16171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1" name="Oval 20"/>
          <p:cNvSpPr/>
          <p:nvPr/>
        </p:nvSpPr>
        <p:spPr>
          <a:xfrm>
            <a:off x="5919539" y="1122196"/>
            <a:ext cx="2738686" cy="148001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 name="Oval 21"/>
          <p:cNvSpPr/>
          <p:nvPr/>
        </p:nvSpPr>
        <p:spPr>
          <a:xfrm>
            <a:off x="2910633" y="1258069"/>
            <a:ext cx="2804865" cy="140184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26034679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2"/>
          <p:cNvSpPr txBox="1">
            <a:spLocks noChangeArrowheads="1"/>
          </p:cNvSpPr>
          <p:nvPr/>
        </p:nvSpPr>
        <p:spPr bwMode="auto">
          <a:xfrm>
            <a:off x="3484450" y="3469916"/>
            <a:ext cx="2381075"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Secular principles and institutional capacity drives forms of engagement</a:t>
            </a:r>
          </a:p>
        </p:txBody>
      </p:sp>
      <p:sp>
        <p:nvSpPr>
          <p:cNvPr id="23" name="Text Box 2"/>
          <p:cNvSpPr txBox="1">
            <a:spLocks noChangeArrowheads="1"/>
          </p:cNvSpPr>
          <p:nvPr/>
        </p:nvSpPr>
        <p:spPr bwMode="auto">
          <a:xfrm>
            <a:off x="3065787" y="1649636"/>
            <a:ext cx="2667498"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Shapes public and private space for religious expression, engagement &amp; narrative</a:t>
            </a:r>
          </a:p>
        </p:txBody>
      </p:sp>
      <p:sp>
        <p:nvSpPr>
          <p:cNvPr id="24" name="Text Box 2"/>
          <p:cNvSpPr txBox="1">
            <a:spLocks noChangeArrowheads="1"/>
          </p:cNvSpPr>
          <p:nvPr/>
        </p:nvSpPr>
        <p:spPr bwMode="auto">
          <a:xfrm>
            <a:off x="6181725" y="1550099"/>
            <a:ext cx="2214313"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Enforces secular framing on humanitarian strategy and engagement</a:t>
            </a:r>
          </a:p>
        </p:txBody>
      </p:sp>
      <p:sp>
        <p:nvSpPr>
          <p:cNvPr id="26" name="Text Box 2"/>
          <p:cNvSpPr txBox="1">
            <a:spLocks noChangeArrowheads="1"/>
          </p:cNvSpPr>
          <p:nvPr/>
        </p:nvSpPr>
        <p:spPr bwMode="auto">
          <a:xfrm>
            <a:off x="6253991" y="2975124"/>
            <a:ext cx="2415086" cy="5524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Religious belief, self-understanding &amp; institutional capacity drives forms of engagement</a:t>
            </a:r>
          </a:p>
        </p:txBody>
      </p:sp>
      <p:sp>
        <p:nvSpPr>
          <p:cNvPr id="28" name="Text Box 2"/>
          <p:cNvSpPr txBox="1">
            <a:spLocks noChangeArrowheads="1"/>
          </p:cNvSpPr>
          <p:nvPr/>
        </p:nvSpPr>
        <p:spPr bwMode="auto">
          <a:xfrm>
            <a:off x="5699442" y="4470614"/>
            <a:ext cx="2329109"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Religious belief and affiliation shapes provision of welcome and solidarity</a:t>
            </a:r>
          </a:p>
        </p:txBody>
      </p:sp>
      <p:sp>
        <p:nvSpPr>
          <p:cNvPr id="27" name="Text Box 2"/>
          <p:cNvSpPr txBox="1">
            <a:spLocks noChangeArrowheads="1"/>
          </p:cNvSpPr>
          <p:nvPr/>
        </p:nvSpPr>
        <p:spPr bwMode="auto">
          <a:xfrm>
            <a:off x="3268455" y="5152985"/>
            <a:ext cx="2545073" cy="5524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and affiliation shapes experience of exile and loss and narratives of agency and resilience</a:t>
            </a:r>
          </a:p>
        </p:txBody>
      </p:sp>
      <p:sp>
        <p:nvSpPr>
          <p:cNvPr id="9" name="Rectangle 8"/>
          <p:cNvSpPr/>
          <p:nvPr/>
        </p:nvSpPr>
        <p:spPr>
          <a:xfrm>
            <a:off x="914265" y="6437929"/>
            <a:ext cx="10059624" cy="138521"/>
          </a:xfrm>
          <a:prstGeom prst="rect">
            <a:avLst/>
          </a:prstGeom>
          <a:solidFill>
            <a:srgbClr val="C769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12" name="Picture 11" descr="N:\Downloads\Refugee Hosts Logo -6b.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19553" y="569387"/>
            <a:ext cx="1092200" cy="1099811"/>
          </a:xfrm>
          <a:prstGeom prst="rect">
            <a:avLst/>
          </a:prstGeom>
          <a:noFill/>
          <a:ln>
            <a:noFill/>
          </a:ln>
        </p:spPr>
      </p:pic>
      <p:sp>
        <p:nvSpPr>
          <p:cNvPr id="16" name="Rectangle 15"/>
          <p:cNvSpPr/>
          <p:nvPr/>
        </p:nvSpPr>
        <p:spPr>
          <a:xfrm>
            <a:off x="3048000" y="2136339"/>
            <a:ext cx="6096000" cy="369332"/>
          </a:xfrm>
          <a:prstGeom prst="rect">
            <a:avLst/>
          </a:prstGeom>
        </p:spPr>
        <p:txBody>
          <a:bodyPr>
            <a:spAutoFit/>
          </a:bodyPr>
          <a:lstStyle/>
          <a:p>
            <a:pPr fontAlgn="base"/>
            <a:endParaRPr lang="en-GB" b="0" i="0" u="none" strike="noStrike" cap="all" dirty="0" smtClean="0">
              <a:solidFill>
                <a:srgbClr val="404040"/>
              </a:solidFill>
              <a:effectLst/>
              <a:latin typeface="&amp;quot"/>
            </a:endParaRPr>
          </a:p>
        </p:txBody>
      </p:sp>
      <p:sp>
        <p:nvSpPr>
          <p:cNvPr id="11" name="Rectangle 10"/>
          <p:cNvSpPr/>
          <p:nvPr/>
        </p:nvSpPr>
        <p:spPr>
          <a:xfrm>
            <a:off x="914264" y="283741"/>
            <a:ext cx="10210936" cy="261610"/>
          </a:xfrm>
          <a:prstGeom prst="rect">
            <a:avLst/>
          </a:prstGeom>
          <a:solidFill>
            <a:srgbClr val="CC64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p>
            <a:pPr>
              <a:spcAft>
                <a:spcPts val="0"/>
              </a:spcAft>
              <a:tabLst>
                <a:tab pos="2865755" algn="ctr"/>
                <a:tab pos="5731510" algn="r"/>
              </a:tabLst>
            </a:pPr>
            <a:r>
              <a:rPr lang="en-GB" sz="1100" cap="all" dirty="0">
                <a:solidFill>
                  <a:srgbClr val="FFFFFF"/>
                </a:solidFill>
                <a:effectLst/>
                <a:ea typeface="Calibri" panose="020F0502020204030204" pitchFamily="34" charset="0"/>
                <a:cs typeface="Times New Roman" panose="02020603050405020304" pitchFamily="18" charset="0"/>
              </a:rPr>
              <a:t>A GUIDE TO LOCATING </a:t>
            </a:r>
            <a:r>
              <a:rPr lang="en-GB" sz="1100" cap="all" dirty="0" err="1">
                <a:solidFill>
                  <a:srgbClr val="FFFFFF"/>
                </a:solidFill>
                <a:effectLst/>
                <a:ea typeface="Calibri" panose="020F0502020204030204" pitchFamily="34" charset="0"/>
                <a:cs typeface="Times New Roman" panose="02020603050405020304" pitchFamily="18" charset="0"/>
              </a:rPr>
              <a:t>faITH</a:t>
            </a:r>
            <a:r>
              <a:rPr lang="en-GB" sz="1100" cap="all" dirty="0">
                <a:solidFill>
                  <a:srgbClr val="FFFFFF"/>
                </a:solidFill>
                <a:effectLst/>
                <a:ea typeface="Calibri" panose="020F0502020204030204" pitchFamily="34" charset="0"/>
                <a:cs typeface="Times New Roman" panose="02020603050405020304" pitchFamily="18" charset="0"/>
              </a:rPr>
              <a:t> IN HUMANITARIAN PRACTICE AND LOCAL community </a:t>
            </a:r>
            <a:r>
              <a:rPr lang="en-GB" sz="1100" cap="all" dirty="0" smtClean="0">
                <a:solidFill>
                  <a:srgbClr val="FFFFFF"/>
                </a:solidFill>
                <a:effectLst/>
                <a:ea typeface="Calibri" panose="020F0502020204030204" pitchFamily="34" charset="0"/>
                <a:cs typeface="Times New Roman" panose="02020603050405020304" pitchFamily="18" charset="0"/>
              </a:rPr>
              <a:t>RESPONSE                                        </a:t>
            </a:r>
            <a:endParaRPr lang="en-GB" sz="1100" dirty="0">
              <a:effectLst/>
              <a:ea typeface="Calibri" panose="020F0502020204030204" pitchFamily="34" charset="0"/>
              <a:cs typeface="Times New Roman" panose="02020603050405020304" pitchFamily="18" charset="0"/>
            </a:endParaRPr>
          </a:p>
        </p:txBody>
      </p:sp>
      <p:sp>
        <p:nvSpPr>
          <p:cNvPr id="7" name="Text Box 2"/>
          <p:cNvSpPr txBox="1">
            <a:spLocks noChangeArrowheads="1"/>
          </p:cNvSpPr>
          <p:nvPr/>
        </p:nvSpPr>
        <p:spPr bwMode="auto">
          <a:xfrm>
            <a:off x="1543795" y="1142887"/>
            <a:ext cx="1366838" cy="8001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_____________</a:t>
            </a:r>
          </a:p>
          <a:p>
            <a:pPr algn="ctr">
              <a:lnSpc>
                <a:spcPct val="107000"/>
              </a:lnSpc>
              <a:spcAft>
                <a:spcPts val="0"/>
              </a:spcAft>
            </a:pPr>
            <a:endParaRPr lang="en-GB" sz="1400" b="1" i="1" dirty="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Governmental </a:t>
            </a:r>
            <a:r>
              <a:rPr lang="en-GB" sz="1400" b="1" i="1"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and Political </a:t>
            </a: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Context</a:t>
            </a:r>
          </a:p>
          <a:p>
            <a:pPr algn="ctr">
              <a:lnSpc>
                <a:spcPct val="107000"/>
              </a:lnSpc>
              <a:spcAft>
                <a:spcPts val="0"/>
              </a:spcAft>
            </a:pPr>
            <a:r>
              <a:rPr lang="en-GB" sz="1400" b="1" i="1" dirty="0" smtClean="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100"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 Box 2"/>
          <p:cNvSpPr txBox="1">
            <a:spLocks noChangeArrowheads="1"/>
          </p:cNvSpPr>
          <p:nvPr/>
        </p:nvSpPr>
        <p:spPr bwMode="auto">
          <a:xfrm>
            <a:off x="1624546" y="3177863"/>
            <a:ext cx="1376457" cy="1031602"/>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Secular </a:t>
            </a:r>
            <a:r>
              <a:rPr lang="en-GB" sz="1400" b="1" i="1"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Groups in Civil </a:t>
            </a: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Society</a:t>
            </a:r>
          </a:p>
          <a:p>
            <a:pPr algn="ctr">
              <a:lnSpc>
                <a:spcPct val="107000"/>
              </a:lnSpc>
              <a:spcAft>
                <a:spcPts val="0"/>
              </a:spcAft>
            </a:pPr>
            <a:r>
              <a:rPr lang="en-GB" sz="1400" b="1" i="1" dirty="0" smtClean="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 Box 2"/>
          <p:cNvSpPr txBox="1">
            <a:spLocks noChangeArrowheads="1"/>
          </p:cNvSpPr>
          <p:nvPr/>
        </p:nvSpPr>
        <p:spPr bwMode="auto">
          <a:xfrm>
            <a:off x="1873461" y="4931820"/>
            <a:ext cx="986209" cy="82279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a:t>
            </a:r>
          </a:p>
          <a:p>
            <a:pP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Refugees</a:t>
            </a:r>
          </a:p>
          <a:p>
            <a:pP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 Box 2"/>
          <p:cNvSpPr txBox="1">
            <a:spLocks noChangeArrowheads="1"/>
          </p:cNvSpPr>
          <p:nvPr/>
        </p:nvSpPr>
        <p:spPr bwMode="auto">
          <a:xfrm>
            <a:off x="8877132" y="1136192"/>
            <a:ext cx="1280353" cy="90360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0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Global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Humanitarian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Regime</a:t>
            </a: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 Box 2"/>
          <p:cNvSpPr txBox="1">
            <a:spLocks noChangeArrowheads="1"/>
          </p:cNvSpPr>
          <p:nvPr/>
        </p:nvSpPr>
        <p:spPr bwMode="auto">
          <a:xfrm>
            <a:off x="8940962" y="2921990"/>
            <a:ext cx="1384300" cy="7239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i="1" dirty="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Religious </a:t>
            </a:r>
            <a:r>
              <a:rPr lang="en-GB" sz="1400" b="1" i="1"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Civil </a:t>
            </a: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Society</a:t>
            </a:r>
            <a:endParaRPr lang="en-GB" sz="1400" b="1" i="1" dirty="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endParaRPr lang="en-GB" sz="1400" b="1"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 Box 2"/>
          <p:cNvSpPr txBox="1">
            <a:spLocks noChangeArrowheads="1"/>
          </p:cNvSpPr>
          <p:nvPr/>
        </p:nvSpPr>
        <p:spPr bwMode="auto">
          <a:xfrm>
            <a:off x="9070810" y="4392519"/>
            <a:ext cx="1119585" cy="59499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________</a:t>
            </a:r>
          </a:p>
          <a:p>
            <a:pPr algn="ctr">
              <a:lnSpc>
                <a:spcPct val="107000"/>
              </a:lnSpc>
              <a:spcAft>
                <a:spcPts val="0"/>
              </a:spcAft>
            </a:pPr>
            <a:endParaRPr lang="en-GB" sz="1400" b="1" i="1" dirty="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Hosts</a:t>
            </a:r>
          </a:p>
          <a:p>
            <a:pPr algn="ctr">
              <a:lnSpc>
                <a:spcPct val="107000"/>
              </a:lnSpc>
              <a:spcAft>
                <a:spcPts val="0"/>
              </a:spcAft>
            </a:pPr>
            <a:r>
              <a:rPr lang="en-GB" sz="1400" b="1" i="1" dirty="0" smtClean="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________</a:t>
            </a:r>
            <a:endParaRPr lang="en-GB" sz="1400" b="1"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Oval 16"/>
          <p:cNvSpPr/>
          <p:nvPr/>
        </p:nvSpPr>
        <p:spPr>
          <a:xfrm>
            <a:off x="3001003" y="4892783"/>
            <a:ext cx="3130304" cy="132014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 name="Oval 17"/>
          <p:cNvSpPr/>
          <p:nvPr/>
        </p:nvSpPr>
        <p:spPr>
          <a:xfrm>
            <a:off x="5238472" y="3944858"/>
            <a:ext cx="3061541" cy="1558475"/>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 name="Oval 18"/>
          <p:cNvSpPr/>
          <p:nvPr/>
        </p:nvSpPr>
        <p:spPr>
          <a:xfrm>
            <a:off x="3239648" y="3134856"/>
            <a:ext cx="3165567" cy="1386855"/>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 name="Oval 19"/>
          <p:cNvSpPr/>
          <p:nvPr/>
        </p:nvSpPr>
        <p:spPr>
          <a:xfrm>
            <a:off x="5921115" y="2730670"/>
            <a:ext cx="3080839" cy="1617171"/>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1" name="Oval 20"/>
          <p:cNvSpPr/>
          <p:nvPr/>
        </p:nvSpPr>
        <p:spPr>
          <a:xfrm>
            <a:off x="5919539" y="1122196"/>
            <a:ext cx="2738686" cy="148001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 name="Oval 21"/>
          <p:cNvSpPr/>
          <p:nvPr/>
        </p:nvSpPr>
        <p:spPr>
          <a:xfrm>
            <a:off x="2910633" y="1258069"/>
            <a:ext cx="2804865" cy="1401845"/>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2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0131" y="712632"/>
            <a:ext cx="2010542" cy="29408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835457" y="728790"/>
            <a:ext cx="1840488" cy="2908489"/>
          </a:xfrm>
          <a:prstGeom prst="rect">
            <a:avLst/>
          </a:prstGeom>
          <a:solidFill>
            <a:schemeClr val="accent5">
              <a:lumMod val="20000"/>
              <a:lumOff val="80000"/>
            </a:schemeClr>
          </a:solidFill>
          <a:ln w="15875">
            <a:solidFill>
              <a:schemeClr val="accent1">
                <a:lumMod val="50000"/>
              </a:schemeClr>
            </a:solidFill>
          </a:ln>
        </p:spPr>
        <p:txBody>
          <a:bodyPr wrap="square" rtlCol="0">
            <a:spAutoFit/>
          </a:bodyPr>
          <a:lstStyle/>
          <a:p>
            <a:pPr algn="ctr">
              <a:lnSpc>
                <a:spcPct val="150000"/>
              </a:lnSpc>
            </a:pPr>
            <a:endParaRPr lang="en-GB" sz="1600" dirty="0" smtClean="0"/>
          </a:p>
          <a:p>
            <a:pPr algn="ctr">
              <a:lnSpc>
                <a:spcPct val="150000"/>
              </a:lnSpc>
            </a:pPr>
            <a:r>
              <a:rPr lang="en-GB" sz="1600" b="1" dirty="0" smtClean="0"/>
              <a:t>Humanitarianism and the</a:t>
            </a:r>
          </a:p>
          <a:p>
            <a:pPr algn="ctr">
              <a:lnSpc>
                <a:spcPct val="150000"/>
              </a:lnSpc>
            </a:pPr>
            <a:r>
              <a:rPr lang="en-GB" sz="1600" b="1" i="1" dirty="0"/>
              <a:t>p</a:t>
            </a:r>
            <a:r>
              <a:rPr lang="en-GB" sz="1600" b="1" i="1" dirty="0" smtClean="0"/>
              <a:t>rivatization</a:t>
            </a:r>
          </a:p>
          <a:p>
            <a:pPr algn="ctr">
              <a:lnSpc>
                <a:spcPct val="150000"/>
              </a:lnSpc>
            </a:pPr>
            <a:r>
              <a:rPr lang="en-GB" sz="1600" b="1" i="1" dirty="0"/>
              <a:t>m</a:t>
            </a:r>
            <a:r>
              <a:rPr lang="en-GB" sz="1600" b="1" i="1" dirty="0" smtClean="0"/>
              <a:t>arginalisation</a:t>
            </a:r>
          </a:p>
          <a:p>
            <a:pPr algn="ctr">
              <a:lnSpc>
                <a:spcPct val="150000"/>
              </a:lnSpc>
            </a:pPr>
            <a:r>
              <a:rPr lang="en-GB" sz="1600" b="1" i="1" dirty="0" err="1"/>
              <a:t>i</a:t>
            </a:r>
            <a:r>
              <a:rPr lang="en-GB" sz="1600" b="1" i="1" dirty="0" err="1" smtClean="0"/>
              <a:t>nstrumentalisation</a:t>
            </a:r>
            <a:endParaRPr lang="en-GB" sz="1600" b="1" i="1" dirty="0" smtClean="0"/>
          </a:p>
          <a:p>
            <a:pPr algn="ctr">
              <a:lnSpc>
                <a:spcPct val="150000"/>
              </a:lnSpc>
            </a:pPr>
            <a:r>
              <a:rPr lang="en-GB" sz="1600" b="1" dirty="0" smtClean="0"/>
              <a:t>of religion</a:t>
            </a:r>
          </a:p>
          <a:p>
            <a:pPr algn="ctr">
              <a:lnSpc>
                <a:spcPct val="150000"/>
              </a:lnSpc>
            </a:pPr>
            <a:endParaRPr lang="en-GB" sz="1000" dirty="0" smtClean="0"/>
          </a:p>
        </p:txBody>
      </p:sp>
      <p:pic>
        <p:nvPicPr>
          <p:cNvPr id="30" name="Picture 29"/>
          <p:cNvPicPr>
            <a:picLocks noChangeAspect="1"/>
          </p:cNvPicPr>
          <p:nvPr/>
        </p:nvPicPr>
        <p:blipFill>
          <a:blip r:embed="rId4"/>
          <a:stretch>
            <a:fillRect/>
          </a:stretch>
        </p:blipFill>
        <p:spPr>
          <a:xfrm>
            <a:off x="6633436" y="3289646"/>
            <a:ext cx="2277815" cy="3035784"/>
          </a:xfrm>
          <a:prstGeom prst="rect">
            <a:avLst/>
          </a:prstGeom>
        </p:spPr>
      </p:pic>
      <p:pic>
        <p:nvPicPr>
          <p:cNvPr id="31" name="Picture 30"/>
          <p:cNvPicPr>
            <a:picLocks noChangeAspect="1"/>
          </p:cNvPicPr>
          <p:nvPr/>
        </p:nvPicPr>
        <p:blipFill>
          <a:blip r:embed="rId5"/>
          <a:stretch>
            <a:fillRect/>
          </a:stretch>
        </p:blipFill>
        <p:spPr>
          <a:xfrm>
            <a:off x="6752339" y="3356724"/>
            <a:ext cx="772073" cy="645792"/>
          </a:xfrm>
          <a:prstGeom prst="rect">
            <a:avLst/>
          </a:prstGeom>
        </p:spPr>
      </p:pic>
      <p:sp>
        <p:nvSpPr>
          <p:cNvPr id="32" name="TextBox 31"/>
          <p:cNvSpPr txBox="1"/>
          <p:nvPr/>
        </p:nvSpPr>
        <p:spPr>
          <a:xfrm>
            <a:off x="9001953" y="3283940"/>
            <a:ext cx="1827412" cy="3046988"/>
          </a:xfrm>
          <a:prstGeom prst="rect">
            <a:avLst/>
          </a:prstGeom>
          <a:solidFill>
            <a:schemeClr val="accent5">
              <a:lumMod val="20000"/>
              <a:lumOff val="80000"/>
            </a:schemeClr>
          </a:solidFill>
          <a:ln w="15875">
            <a:solidFill>
              <a:schemeClr val="accent1">
                <a:lumMod val="50000"/>
              </a:schemeClr>
            </a:solidFill>
          </a:ln>
        </p:spPr>
        <p:txBody>
          <a:bodyPr wrap="square" rtlCol="0">
            <a:spAutoFit/>
          </a:bodyPr>
          <a:lstStyle/>
          <a:p>
            <a:pPr algn="ctr">
              <a:lnSpc>
                <a:spcPct val="150000"/>
              </a:lnSpc>
            </a:pPr>
            <a:endParaRPr lang="en-US" altLang="en-US" sz="800" b="1" dirty="0" smtClean="0">
              <a:solidFill>
                <a:prstClr val="black"/>
              </a:solidFill>
              <a:latin typeface="Calibri" panose="020F0502020204030204" pitchFamily="34" charset="0"/>
              <a:cs typeface="Calibri" panose="020F0502020204030204" pitchFamily="34" charset="0"/>
            </a:endParaRPr>
          </a:p>
          <a:p>
            <a:pPr algn="ctr">
              <a:lnSpc>
                <a:spcPct val="150000"/>
              </a:lnSpc>
            </a:pPr>
            <a:r>
              <a:rPr lang="en-US" altLang="en-US" sz="1600" b="1" dirty="0" smtClean="0">
                <a:solidFill>
                  <a:prstClr val="black"/>
                </a:solidFill>
                <a:latin typeface="Calibri" panose="020F0502020204030204" pitchFamily="34" charset="0"/>
                <a:cs typeface="Calibri" panose="020F0502020204030204" pitchFamily="34" charset="0"/>
              </a:rPr>
              <a:t>Documenting religion </a:t>
            </a:r>
            <a:r>
              <a:rPr lang="en-US" altLang="en-US" sz="1600" b="1" dirty="0">
                <a:solidFill>
                  <a:prstClr val="black"/>
                </a:solidFill>
                <a:latin typeface="Calibri" panose="020F0502020204030204" pitchFamily="34" charset="0"/>
                <a:cs typeface="Calibri" panose="020F0502020204030204" pitchFamily="34" charset="0"/>
              </a:rPr>
              <a:t>is an active and effective source of coping in many </a:t>
            </a:r>
            <a:r>
              <a:rPr lang="en-US" altLang="en-US" sz="1600" b="1" dirty="0" smtClean="0">
                <a:solidFill>
                  <a:prstClr val="black"/>
                </a:solidFill>
                <a:latin typeface="Calibri" panose="020F0502020204030204" pitchFamily="34" charset="0"/>
                <a:cs typeface="Calibri" panose="020F0502020204030204" pitchFamily="34" charset="0"/>
              </a:rPr>
              <a:t>humanitarian contexts</a:t>
            </a:r>
          </a:p>
          <a:p>
            <a:pPr algn="ctr">
              <a:lnSpc>
                <a:spcPct val="150000"/>
              </a:lnSpc>
            </a:pPr>
            <a:endParaRPr lang="en-US" altLang="en-US" sz="8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66230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2"/>
          <p:cNvSpPr txBox="1">
            <a:spLocks noChangeArrowheads="1"/>
          </p:cNvSpPr>
          <p:nvPr/>
        </p:nvSpPr>
        <p:spPr bwMode="auto">
          <a:xfrm>
            <a:off x="3484450" y="3469916"/>
            <a:ext cx="2381075"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Secular principles and institutional capacity drives forms of engagement</a:t>
            </a:r>
          </a:p>
        </p:txBody>
      </p:sp>
      <p:sp>
        <p:nvSpPr>
          <p:cNvPr id="23" name="Text Box 2"/>
          <p:cNvSpPr txBox="1">
            <a:spLocks noChangeArrowheads="1"/>
          </p:cNvSpPr>
          <p:nvPr/>
        </p:nvSpPr>
        <p:spPr bwMode="auto">
          <a:xfrm>
            <a:off x="3065787" y="1649636"/>
            <a:ext cx="2667498"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Shapes public and private space for religious expression, engagement &amp; narrative</a:t>
            </a:r>
          </a:p>
        </p:txBody>
      </p:sp>
      <p:sp>
        <p:nvSpPr>
          <p:cNvPr id="24" name="Text Box 2"/>
          <p:cNvSpPr txBox="1">
            <a:spLocks noChangeArrowheads="1"/>
          </p:cNvSpPr>
          <p:nvPr/>
        </p:nvSpPr>
        <p:spPr bwMode="auto">
          <a:xfrm>
            <a:off x="6181725" y="1550099"/>
            <a:ext cx="2214313"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Enforces secular framing on humanitarian strategy and engagement</a:t>
            </a:r>
          </a:p>
        </p:txBody>
      </p:sp>
      <p:sp>
        <p:nvSpPr>
          <p:cNvPr id="26" name="Text Box 2"/>
          <p:cNvSpPr txBox="1">
            <a:spLocks noChangeArrowheads="1"/>
          </p:cNvSpPr>
          <p:nvPr/>
        </p:nvSpPr>
        <p:spPr bwMode="auto">
          <a:xfrm>
            <a:off x="6253991" y="2975124"/>
            <a:ext cx="2415086" cy="5524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Religious belief, self-understanding &amp; institutional capacity drives forms of engagement</a:t>
            </a:r>
          </a:p>
        </p:txBody>
      </p:sp>
      <p:sp>
        <p:nvSpPr>
          <p:cNvPr id="28" name="Text Box 2"/>
          <p:cNvSpPr txBox="1">
            <a:spLocks noChangeArrowheads="1"/>
          </p:cNvSpPr>
          <p:nvPr/>
        </p:nvSpPr>
        <p:spPr bwMode="auto">
          <a:xfrm>
            <a:off x="5699442" y="4470614"/>
            <a:ext cx="2329109"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and affiliation shapes provision of welcome and solidarity</a:t>
            </a:r>
          </a:p>
        </p:txBody>
      </p:sp>
      <p:sp>
        <p:nvSpPr>
          <p:cNvPr id="27" name="Text Box 2"/>
          <p:cNvSpPr txBox="1">
            <a:spLocks noChangeArrowheads="1"/>
          </p:cNvSpPr>
          <p:nvPr/>
        </p:nvSpPr>
        <p:spPr bwMode="auto">
          <a:xfrm>
            <a:off x="3268455" y="5152985"/>
            <a:ext cx="2545073" cy="5524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and affiliation shapes experience of exile and loss and narratives of agency and resilience</a:t>
            </a:r>
          </a:p>
        </p:txBody>
      </p:sp>
      <p:sp>
        <p:nvSpPr>
          <p:cNvPr id="9" name="Rectangle 8"/>
          <p:cNvSpPr/>
          <p:nvPr/>
        </p:nvSpPr>
        <p:spPr>
          <a:xfrm>
            <a:off x="914265" y="6437929"/>
            <a:ext cx="10059624" cy="138521"/>
          </a:xfrm>
          <a:prstGeom prst="rect">
            <a:avLst/>
          </a:prstGeom>
          <a:solidFill>
            <a:srgbClr val="C769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12" name="Picture 11" descr="N:\Downloads\Refugee Hosts Logo -6b.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19553" y="569387"/>
            <a:ext cx="1092200" cy="1099811"/>
          </a:xfrm>
          <a:prstGeom prst="rect">
            <a:avLst/>
          </a:prstGeom>
          <a:noFill/>
          <a:ln>
            <a:noFill/>
          </a:ln>
        </p:spPr>
      </p:pic>
      <p:sp>
        <p:nvSpPr>
          <p:cNvPr id="16" name="Rectangle 15"/>
          <p:cNvSpPr/>
          <p:nvPr/>
        </p:nvSpPr>
        <p:spPr>
          <a:xfrm>
            <a:off x="3048000" y="2136339"/>
            <a:ext cx="6096000" cy="369332"/>
          </a:xfrm>
          <a:prstGeom prst="rect">
            <a:avLst/>
          </a:prstGeom>
        </p:spPr>
        <p:txBody>
          <a:bodyPr>
            <a:spAutoFit/>
          </a:bodyPr>
          <a:lstStyle/>
          <a:p>
            <a:pPr fontAlgn="base"/>
            <a:endParaRPr lang="en-GB" b="0" i="0" u="none" strike="noStrike" cap="all" dirty="0" smtClean="0">
              <a:solidFill>
                <a:srgbClr val="404040"/>
              </a:solidFill>
              <a:effectLst/>
              <a:latin typeface="&amp;quot"/>
            </a:endParaRPr>
          </a:p>
        </p:txBody>
      </p:sp>
      <p:sp>
        <p:nvSpPr>
          <p:cNvPr id="11" name="Rectangle 10"/>
          <p:cNvSpPr/>
          <p:nvPr/>
        </p:nvSpPr>
        <p:spPr>
          <a:xfrm>
            <a:off x="914264" y="283741"/>
            <a:ext cx="10210936" cy="261610"/>
          </a:xfrm>
          <a:prstGeom prst="rect">
            <a:avLst/>
          </a:prstGeom>
          <a:solidFill>
            <a:srgbClr val="CC64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p>
            <a:pPr>
              <a:spcAft>
                <a:spcPts val="0"/>
              </a:spcAft>
              <a:tabLst>
                <a:tab pos="2865755" algn="ctr"/>
                <a:tab pos="5731510" algn="r"/>
              </a:tabLst>
            </a:pPr>
            <a:r>
              <a:rPr lang="en-GB" sz="1100" cap="all" dirty="0">
                <a:solidFill>
                  <a:srgbClr val="FFFFFF"/>
                </a:solidFill>
                <a:effectLst/>
                <a:ea typeface="Calibri" panose="020F0502020204030204" pitchFamily="34" charset="0"/>
                <a:cs typeface="Times New Roman" panose="02020603050405020304" pitchFamily="18" charset="0"/>
              </a:rPr>
              <a:t>A GUIDE TO LOCATING </a:t>
            </a:r>
            <a:r>
              <a:rPr lang="en-GB" sz="1100" cap="all" dirty="0" err="1">
                <a:solidFill>
                  <a:srgbClr val="FFFFFF"/>
                </a:solidFill>
                <a:effectLst/>
                <a:ea typeface="Calibri" panose="020F0502020204030204" pitchFamily="34" charset="0"/>
                <a:cs typeface="Times New Roman" panose="02020603050405020304" pitchFamily="18" charset="0"/>
              </a:rPr>
              <a:t>faITH</a:t>
            </a:r>
            <a:r>
              <a:rPr lang="en-GB" sz="1100" cap="all" dirty="0">
                <a:solidFill>
                  <a:srgbClr val="FFFFFF"/>
                </a:solidFill>
                <a:effectLst/>
                <a:ea typeface="Calibri" panose="020F0502020204030204" pitchFamily="34" charset="0"/>
                <a:cs typeface="Times New Roman" panose="02020603050405020304" pitchFamily="18" charset="0"/>
              </a:rPr>
              <a:t> IN HUMANITARIAN PRACTICE AND LOCAL community </a:t>
            </a:r>
            <a:r>
              <a:rPr lang="en-GB" sz="1100" cap="all" dirty="0" smtClean="0">
                <a:solidFill>
                  <a:srgbClr val="FFFFFF"/>
                </a:solidFill>
                <a:effectLst/>
                <a:ea typeface="Calibri" panose="020F0502020204030204" pitchFamily="34" charset="0"/>
                <a:cs typeface="Times New Roman" panose="02020603050405020304" pitchFamily="18" charset="0"/>
              </a:rPr>
              <a:t>RESPONSE                                        </a:t>
            </a:r>
            <a:endParaRPr lang="en-GB" sz="1100" dirty="0">
              <a:effectLst/>
              <a:ea typeface="Calibri" panose="020F0502020204030204" pitchFamily="34" charset="0"/>
              <a:cs typeface="Times New Roman" panose="02020603050405020304" pitchFamily="18" charset="0"/>
            </a:endParaRPr>
          </a:p>
        </p:txBody>
      </p:sp>
      <p:sp>
        <p:nvSpPr>
          <p:cNvPr id="7" name="Text Box 2"/>
          <p:cNvSpPr txBox="1">
            <a:spLocks noChangeArrowheads="1"/>
          </p:cNvSpPr>
          <p:nvPr/>
        </p:nvSpPr>
        <p:spPr bwMode="auto">
          <a:xfrm>
            <a:off x="1543795" y="1142887"/>
            <a:ext cx="1366838" cy="8001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_____________</a:t>
            </a:r>
          </a:p>
          <a:p>
            <a:pPr algn="ctr">
              <a:lnSpc>
                <a:spcPct val="107000"/>
              </a:lnSpc>
              <a:spcAft>
                <a:spcPts val="0"/>
              </a:spcAft>
            </a:pPr>
            <a:endParaRPr lang="en-GB" sz="1400" b="1" i="1" dirty="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Governmental </a:t>
            </a:r>
            <a:r>
              <a:rPr lang="en-GB" sz="1400" b="1" i="1"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and Political </a:t>
            </a: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Context</a:t>
            </a:r>
          </a:p>
          <a:p>
            <a:pPr algn="ctr">
              <a:lnSpc>
                <a:spcPct val="107000"/>
              </a:lnSpc>
              <a:spcAft>
                <a:spcPts val="0"/>
              </a:spcAft>
            </a:pPr>
            <a:r>
              <a:rPr lang="en-GB" sz="1400" b="1" i="1" dirty="0" smtClean="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100"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 Box 2"/>
          <p:cNvSpPr txBox="1">
            <a:spLocks noChangeArrowheads="1"/>
          </p:cNvSpPr>
          <p:nvPr/>
        </p:nvSpPr>
        <p:spPr bwMode="auto">
          <a:xfrm>
            <a:off x="1624546" y="3177863"/>
            <a:ext cx="1376457" cy="1031602"/>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Secular </a:t>
            </a:r>
            <a:r>
              <a:rPr lang="en-GB" sz="1400" b="1" i="1"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Groups in Civil </a:t>
            </a: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Society</a:t>
            </a:r>
          </a:p>
          <a:p>
            <a:pPr algn="ctr">
              <a:lnSpc>
                <a:spcPct val="107000"/>
              </a:lnSpc>
              <a:spcAft>
                <a:spcPts val="0"/>
              </a:spcAft>
            </a:pPr>
            <a:r>
              <a:rPr lang="en-GB" sz="1400" b="1" i="1" dirty="0" smtClean="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 Box 2"/>
          <p:cNvSpPr txBox="1">
            <a:spLocks noChangeArrowheads="1"/>
          </p:cNvSpPr>
          <p:nvPr/>
        </p:nvSpPr>
        <p:spPr bwMode="auto">
          <a:xfrm>
            <a:off x="1873461" y="4931820"/>
            <a:ext cx="986209" cy="82279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a:t>
            </a:r>
          </a:p>
          <a:p>
            <a:pP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Refugees</a:t>
            </a:r>
          </a:p>
          <a:p>
            <a:pP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 Box 2"/>
          <p:cNvSpPr txBox="1">
            <a:spLocks noChangeArrowheads="1"/>
          </p:cNvSpPr>
          <p:nvPr/>
        </p:nvSpPr>
        <p:spPr bwMode="auto">
          <a:xfrm>
            <a:off x="8877132" y="1136192"/>
            <a:ext cx="1280353" cy="90360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0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i="1" dirty="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Global </a:t>
            </a:r>
            <a:r>
              <a:rPr lang="en-GB" sz="1400" b="1" i="1"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Humanitarian </a:t>
            </a: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Regime</a:t>
            </a:r>
            <a:endParaRPr lang="en-GB" sz="1400" b="1" i="1" dirty="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 Box 2"/>
          <p:cNvSpPr txBox="1">
            <a:spLocks noChangeArrowheads="1"/>
          </p:cNvSpPr>
          <p:nvPr/>
        </p:nvSpPr>
        <p:spPr bwMode="auto">
          <a:xfrm>
            <a:off x="8940962" y="2921990"/>
            <a:ext cx="1384300" cy="7239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i="1" dirty="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Religious </a:t>
            </a:r>
            <a:r>
              <a:rPr lang="en-GB" sz="1400" b="1" i="1"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Civil </a:t>
            </a: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Society</a:t>
            </a:r>
            <a:endParaRPr lang="en-GB" sz="1400" b="1" i="1" dirty="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endParaRPr lang="en-GB" sz="1400" b="1"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 Box 2"/>
          <p:cNvSpPr txBox="1">
            <a:spLocks noChangeArrowheads="1"/>
          </p:cNvSpPr>
          <p:nvPr/>
        </p:nvSpPr>
        <p:spPr bwMode="auto">
          <a:xfrm>
            <a:off x="9070810" y="4392519"/>
            <a:ext cx="1119585" cy="59499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Hosts</a:t>
            </a:r>
          </a:p>
          <a:p>
            <a:pPr algn="ct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Oval 16"/>
          <p:cNvSpPr/>
          <p:nvPr/>
        </p:nvSpPr>
        <p:spPr>
          <a:xfrm>
            <a:off x="3001003" y="4892783"/>
            <a:ext cx="3130304" cy="132014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 name="Oval 17"/>
          <p:cNvSpPr/>
          <p:nvPr/>
        </p:nvSpPr>
        <p:spPr>
          <a:xfrm>
            <a:off x="5238472" y="3944858"/>
            <a:ext cx="3061541" cy="155847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solidFill>
                <a:schemeClr val="tx1"/>
              </a:solidFill>
            </a:endParaRPr>
          </a:p>
        </p:txBody>
      </p:sp>
      <p:sp>
        <p:nvSpPr>
          <p:cNvPr id="19" name="Oval 18"/>
          <p:cNvSpPr/>
          <p:nvPr/>
        </p:nvSpPr>
        <p:spPr>
          <a:xfrm>
            <a:off x="3239648" y="3134856"/>
            <a:ext cx="3165567" cy="1386855"/>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 name="Oval 19"/>
          <p:cNvSpPr/>
          <p:nvPr/>
        </p:nvSpPr>
        <p:spPr>
          <a:xfrm>
            <a:off x="5921115" y="2730670"/>
            <a:ext cx="3080839" cy="1617171"/>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1" name="Oval 20"/>
          <p:cNvSpPr/>
          <p:nvPr/>
        </p:nvSpPr>
        <p:spPr>
          <a:xfrm>
            <a:off x="5919539" y="1122196"/>
            <a:ext cx="2738686" cy="1480017"/>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solidFill>
                <a:schemeClr val="bg1">
                  <a:lumMod val="85000"/>
                </a:schemeClr>
              </a:solidFill>
            </a:endParaRPr>
          </a:p>
        </p:txBody>
      </p:sp>
      <p:sp>
        <p:nvSpPr>
          <p:cNvPr id="22" name="Oval 21"/>
          <p:cNvSpPr/>
          <p:nvPr/>
        </p:nvSpPr>
        <p:spPr>
          <a:xfrm>
            <a:off x="2910633" y="1258069"/>
            <a:ext cx="2804865" cy="1401845"/>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16758571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952364" y="6420892"/>
            <a:ext cx="10059624" cy="138521"/>
          </a:xfrm>
          <a:prstGeom prst="rect">
            <a:avLst/>
          </a:prstGeom>
          <a:solidFill>
            <a:srgbClr val="C769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p:cNvSpPr/>
          <p:nvPr/>
        </p:nvSpPr>
        <p:spPr>
          <a:xfrm>
            <a:off x="900112" y="863781"/>
            <a:ext cx="10164128" cy="155121"/>
          </a:xfrm>
          <a:prstGeom prst="rect">
            <a:avLst/>
          </a:prstGeom>
          <a:solidFill>
            <a:srgbClr val="C769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12" name="Picture 11" descr="N:\Downloads\Refugee Hosts Logo -6b.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18321" y="1089400"/>
            <a:ext cx="1645919" cy="1526586"/>
          </a:xfrm>
          <a:prstGeom prst="rect">
            <a:avLst/>
          </a:prstGeom>
          <a:noFill/>
          <a:ln>
            <a:noFill/>
          </a:ln>
        </p:spPr>
      </p:pic>
      <p:sp>
        <p:nvSpPr>
          <p:cNvPr id="8" name="Rectangle 7"/>
          <p:cNvSpPr/>
          <p:nvPr/>
        </p:nvSpPr>
        <p:spPr>
          <a:xfrm>
            <a:off x="952364" y="1233551"/>
            <a:ext cx="3971779" cy="344069"/>
          </a:xfrm>
          <a:prstGeom prst="rect">
            <a:avLst/>
          </a:prstGeom>
        </p:spPr>
        <p:txBody>
          <a:bodyPr wrap="square">
            <a:spAutoFit/>
          </a:bodyPr>
          <a:lstStyle/>
          <a:p>
            <a:pPr>
              <a:lnSpc>
                <a:spcPct val="107000"/>
              </a:lnSpc>
              <a:spcAft>
                <a:spcPts val="800"/>
              </a:spcAft>
            </a:pPr>
            <a:r>
              <a:rPr lang="en-GB" sz="1600" b="1" i="0" u="none" strike="noStrike" dirty="0" smtClean="0">
                <a:solidFill>
                  <a:srgbClr val="404040"/>
                </a:solidFill>
                <a:effectLst/>
              </a:rPr>
              <a:t>Refugee Narratives</a:t>
            </a:r>
            <a:endParaRPr lang="en-GB" sz="1600" b="0" i="0" u="none" strike="noStrike" dirty="0" smtClean="0">
              <a:solidFill>
                <a:srgbClr val="404040"/>
              </a:solidFill>
              <a:effectLst/>
            </a:endParaRPr>
          </a:p>
        </p:txBody>
      </p:sp>
      <p:sp>
        <p:nvSpPr>
          <p:cNvPr id="15" name="Rectangle 14"/>
          <p:cNvSpPr/>
          <p:nvPr/>
        </p:nvSpPr>
        <p:spPr>
          <a:xfrm>
            <a:off x="876164" y="132522"/>
            <a:ext cx="5486822" cy="646331"/>
          </a:xfrm>
          <a:prstGeom prst="rect">
            <a:avLst/>
          </a:prstGeom>
        </p:spPr>
        <p:txBody>
          <a:bodyPr wrap="square">
            <a:spAutoFit/>
          </a:bodyPr>
          <a:lstStyle/>
          <a:p>
            <a:r>
              <a:rPr lang="en-GB" b="0" i="0" u="none" strike="noStrike" cap="all" dirty="0" smtClean="0">
                <a:solidFill>
                  <a:srgbClr val="333333"/>
                </a:solidFill>
                <a:effectLst/>
                <a:latin typeface="Montserrat"/>
              </a:rPr>
              <a:t>Locating Faith in Humanitarian Practice and Local Community Response</a:t>
            </a:r>
            <a:endParaRPr lang="en-GB" dirty="0"/>
          </a:p>
        </p:txBody>
      </p:sp>
      <p:sp>
        <p:nvSpPr>
          <p:cNvPr id="16" name="Rectangle 15"/>
          <p:cNvSpPr/>
          <p:nvPr/>
        </p:nvSpPr>
        <p:spPr>
          <a:xfrm>
            <a:off x="3048000" y="2136339"/>
            <a:ext cx="6096000" cy="369332"/>
          </a:xfrm>
          <a:prstGeom prst="rect">
            <a:avLst/>
          </a:prstGeom>
        </p:spPr>
        <p:txBody>
          <a:bodyPr>
            <a:spAutoFit/>
          </a:bodyPr>
          <a:lstStyle/>
          <a:p>
            <a:pPr fontAlgn="base"/>
            <a:endParaRPr lang="en-GB" b="0" i="0" u="none" strike="noStrike" cap="all" dirty="0" smtClean="0">
              <a:solidFill>
                <a:srgbClr val="404040"/>
              </a:solidFill>
              <a:effectLst/>
              <a:latin typeface="&amp;quot"/>
            </a:endParaRPr>
          </a:p>
        </p:txBody>
      </p:sp>
      <p:sp>
        <p:nvSpPr>
          <p:cNvPr id="2" name="Rectangle 1"/>
          <p:cNvSpPr/>
          <p:nvPr/>
        </p:nvSpPr>
        <p:spPr>
          <a:xfrm>
            <a:off x="952364" y="1792269"/>
            <a:ext cx="8191636" cy="4801314"/>
          </a:xfrm>
          <a:prstGeom prst="rect">
            <a:avLst/>
          </a:prstGeom>
        </p:spPr>
        <p:txBody>
          <a:bodyPr wrap="square">
            <a:spAutoFit/>
          </a:bodyPr>
          <a:lstStyle/>
          <a:p>
            <a:r>
              <a:rPr lang="en-US" i="1" dirty="0" smtClean="0"/>
              <a:t>“</a:t>
            </a:r>
            <a:r>
              <a:rPr lang="en-US" dirty="0"/>
              <a:t>We keep to ourselves now. We are much less </a:t>
            </a:r>
            <a:r>
              <a:rPr lang="en-US" dirty="0" smtClean="0"/>
              <a:t>‘alive’ </a:t>
            </a:r>
            <a:r>
              <a:rPr lang="en-US" dirty="0"/>
              <a:t>than we used to be. </a:t>
            </a:r>
            <a:r>
              <a:rPr lang="en-US" dirty="0" smtClean="0"/>
              <a:t>I </a:t>
            </a:r>
            <a:r>
              <a:rPr lang="en-US" dirty="0"/>
              <a:t>have to say </a:t>
            </a:r>
            <a:r>
              <a:rPr lang="en-US" b="1" dirty="0"/>
              <a:t>I pray to God that this country is </a:t>
            </a:r>
            <a:r>
              <a:rPr lang="en-US" b="1" dirty="0" smtClean="0"/>
              <a:t>protected</a:t>
            </a:r>
            <a:r>
              <a:rPr lang="en-US" dirty="0" smtClean="0"/>
              <a:t>”</a:t>
            </a:r>
          </a:p>
          <a:p>
            <a:r>
              <a:rPr lang="en-US" dirty="0" smtClean="0"/>
              <a:t> </a:t>
            </a:r>
            <a:endParaRPr lang="en-US" i="1" dirty="0" smtClean="0"/>
          </a:p>
          <a:p>
            <a:r>
              <a:rPr lang="en-US" dirty="0" smtClean="0"/>
              <a:t>“I pray at the </a:t>
            </a:r>
            <a:r>
              <a:rPr lang="en-US" dirty="0"/>
              <a:t>community's mosque down the street. </a:t>
            </a:r>
            <a:r>
              <a:rPr lang="en-US" dirty="0" smtClean="0"/>
              <a:t>It's </a:t>
            </a:r>
            <a:r>
              <a:rPr lang="en-US" b="1" dirty="0"/>
              <a:t>a spiritual space</a:t>
            </a:r>
            <a:r>
              <a:rPr lang="en-US" dirty="0"/>
              <a:t>. It emphasizes a number of important values such as  brotherhood, love, and equality. </a:t>
            </a:r>
            <a:r>
              <a:rPr lang="en-US" b="1" dirty="0"/>
              <a:t>We all kneel to the same God</a:t>
            </a:r>
            <a:r>
              <a:rPr lang="en-US" dirty="0"/>
              <a:t>, We are equal in front of him. Rich, poor, Jordanian, Syrian, </a:t>
            </a:r>
            <a:r>
              <a:rPr lang="en-US" dirty="0" smtClean="0"/>
              <a:t>Indian…and </a:t>
            </a:r>
            <a:r>
              <a:rPr lang="en-US" dirty="0"/>
              <a:t>in front God we all belong to our Islam. We all have an identity and we are all the same. </a:t>
            </a:r>
            <a:r>
              <a:rPr lang="en-US" b="1" dirty="0"/>
              <a:t>The mosque has brought me closer to the people </a:t>
            </a:r>
            <a:r>
              <a:rPr lang="en-US" dirty="0"/>
              <a:t>in the </a:t>
            </a:r>
            <a:r>
              <a:rPr lang="en-US" dirty="0" err="1"/>
              <a:t>neighbourhood</a:t>
            </a:r>
            <a:r>
              <a:rPr lang="en-US" dirty="0" smtClean="0"/>
              <a:t>.”</a:t>
            </a:r>
          </a:p>
          <a:p>
            <a:endParaRPr lang="en-US" dirty="0" smtClean="0"/>
          </a:p>
          <a:p>
            <a:r>
              <a:rPr lang="en-US" dirty="0" smtClean="0"/>
              <a:t>“We </a:t>
            </a:r>
            <a:r>
              <a:rPr lang="en-US" dirty="0"/>
              <a:t>were encouraged to help the refugees coming to </a:t>
            </a:r>
            <a:r>
              <a:rPr lang="en-US" dirty="0" err="1"/>
              <a:t>Daraa</a:t>
            </a:r>
            <a:r>
              <a:rPr lang="en-US" dirty="0"/>
              <a:t> because our humanity prompted us to do so. </a:t>
            </a:r>
            <a:r>
              <a:rPr lang="en-US" dirty="0" smtClean="0"/>
              <a:t>There </a:t>
            </a:r>
            <a:r>
              <a:rPr lang="en-US" dirty="0"/>
              <a:t>is a </a:t>
            </a:r>
            <a:r>
              <a:rPr lang="en-US" b="1" dirty="0"/>
              <a:t>religious saying </a:t>
            </a:r>
            <a:r>
              <a:rPr lang="en-US" dirty="0" smtClean="0"/>
              <a:t>‘</a:t>
            </a:r>
            <a:r>
              <a:rPr lang="en-US" dirty="0" err="1" smtClean="0"/>
              <a:t>Khairkom</a:t>
            </a:r>
            <a:r>
              <a:rPr lang="en-US" dirty="0" smtClean="0"/>
              <a:t> </a:t>
            </a:r>
            <a:r>
              <a:rPr lang="en-US" dirty="0"/>
              <a:t>le </a:t>
            </a:r>
            <a:r>
              <a:rPr lang="en-US" dirty="0" err="1" smtClean="0"/>
              <a:t>ahleh</a:t>
            </a:r>
            <a:r>
              <a:rPr lang="en-US" dirty="0" smtClean="0"/>
              <a:t>’ </a:t>
            </a:r>
            <a:r>
              <a:rPr lang="en-US" dirty="0"/>
              <a:t>and another  </a:t>
            </a:r>
            <a:r>
              <a:rPr lang="en-US" dirty="0" smtClean="0"/>
              <a:t>‘Al </a:t>
            </a:r>
            <a:r>
              <a:rPr lang="en-US" dirty="0" err="1"/>
              <a:t>muslim</a:t>
            </a:r>
            <a:r>
              <a:rPr lang="en-US" dirty="0"/>
              <a:t> </a:t>
            </a:r>
            <a:r>
              <a:rPr lang="en-US" dirty="0" err="1"/>
              <a:t>kal</a:t>
            </a:r>
            <a:r>
              <a:rPr lang="en-US" dirty="0"/>
              <a:t> </a:t>
            </a:r>
            <a:r>
              <a:rPr lang="en-US" dirty="0" err="1"/>
              <a:t>jasad</a:t>
            </a:r>
            <a:r>
              <a:rPr lang="en-US" dirty="0"/>
              <a:t> al </a:t>
            </a:r>
            <a:r>
              <a:rPr lang="en-US" dirty="0" err="1" smtClean="0"/>
              <a:t>wahed</a:t>
            </a:r>
            <a:r>
              <a:rPr lang="en-US" dirty="0" smtClean="0"/>
              <a:t>’ </a:t>
            </a:r>
            <a:r>
              <a:rPr lang="en-US" dirty="0"/>
              <a:t>meaning that all Arabs and Muslims are one and therefore we need to help one another and stand up for each other at times of </a:t>
            </a:r>
            <a:r>
              <a:rPr lang="en-US" dirty="0" smtClean="0"/>
              <a:t>necessity.”</a:t>
            </a:r>
            <a:endParaRPr lang="en-US" dirty="0"/>
          </a:p>
          <a:p>
            <a:endParaRPr lang="en-GB" dirty="0" smtClean="0"/>
          </a:p>
          <a:p>
            <a:r>
              <a:rPr lang="en-GB" i="1" dirty="0"/>
              <a:t>[Field Notes Jordan, </a:t>
            </a:r>
            <a:r>
              <a:rPr lang="en-GB" i="1" dirty="0" smtClean="0"/>
              <a:t>2018</a:t>
            </a:r>
            <a:r>
              <a:rPr lang="en-GB" i="1" dirty="0"/>
              <a:t>]</a:t>
            </a:r>
          </a:p>
          <a:p>
            <a:endParaRPr lang="en-US" b="1"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272775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952364" y="5831205"/>
            <a:ext cx="10059624" cy="138521"/>
          </a:xfrm>
          <a:prstGeom prst="rect">
            <a:avLst/>
          </a:prstGeom>
          <a:solidFill>
            <a:srgbClr val="C769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p:cNvSpPr/>
          <p:nvPr/>
        </p:nvSpPr>
        <p:spPr>
          <a:xfrm>
            <a:off x="900112" y="863781"/>
            <a:ext cx="10164128" cy="155121"/>
          </a:xfrm>
          <a:prstGeom prst="rect">
            <a:avLst/>
          </a:prstGeom>
          <a:solidFill>
            <a:srgbClr val="C769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12" name="Picture 11" descr="N:\Downloads\Refugee Hosts Logo -6b.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0" y="1130252"/>
            <a:ext cx="1645919" cy="1526586"/>
          </a:xfrm>
          <a:prstGeom prst="rect">
            <a:avLst/>
          </a:prstGeom>
          <a:noFill/>
          <a:ln>
            <a:noFill/>
          </a:ln>
        </p:spPr>
      </p:pic>
      <p:sp>
        <p:nvSpPr>
          <p:cNvPr id="8" name="Rectangle 7"/>
          <p:cNvSpPr/>
          <p:nvPr/>
        </p:nvSpPr>
        <p:spPr>
          <a:xfrm>
            <a:off x="952364" y="1233551"/>
            <a:ext cx="3971779" cy="344069"/>
          </a:xfrm>
          <a:prstGeom prst="rect">
            <a:avLst/>
          </a:prstGeom>
        </p:spPr>
        <p:txBody>
          <a:bodyPr wrap="square">
            <a:spAutoFit/>
          </a:bodyPr>
          <a:lstStyle/>
          <a:p>
            <a:pPr>
              <a:lnSpc>
                <a:spcPct val="107000"/>
              </a:lnSpc>
              <a:spcAft>
                <a:spcPts val="800"/>
              </a:spcAft>
            </a:pPr>
            <a:r>
              <a:rPr lang="en-GB" sz="1600" b="1" i="0" u="none" strike="noStrike" dirty="0" smtClean="0">
                <a:solidFill>
                  <a:srgbClr val="404040"/>
                </a:solidFill>
                <a:effectLst/>
              </a:rPr>
              <a:t>Refugee Narratives</a:t>
            </a:r>
            <a:endParaRPr lang="en-GB" sz="1600" b="0" i="0" u="none" strike="noStrike" dirty="0" smtClean="0">
              <a:solidFill>
                <a:srgbClr val="404040"/>
              </a:solidFill>
              <a:effectLst/>
            </a:endParaRPr>
          </a:p>
        </p:txBody>
      </p:sp>
      <p:sp>
        <p:nvSpPr>
          <p:cNvPr id="15" name="Rectangle 14"/>
          <p:cNvSpPr/>
          <p:nvPr/>
        </p:nvSpPr>
        <p:spPr>
          <a:xfrm>
            <a:off x="876164" y="132522"/>
            <a:ext cx="5486822" cy="646331"/>
          </a:xfrm>
          <a:prstGeom prst="rect">
            <a:avLst/>
          </a:prstGeom>
        </p:spPr>
        <p:txBody>
          <a:bodyPr wrap="square">
            <a:spAutoFit/>
          </a:bodyPr>
          <a:lstStyle/>
          <a:p>
            <a:r>
              <a:rPr lang="en-GB" b="0" i="0" u="none" strike="noStrike" cap="all" dirty="0" smtClean="0">
                <a:solidFill>
                  <a:srgbClr val="333333"/>
                </a:solidFill>
                <a:effectLst/>
                <a:latin typeface="Montserrat"/>
              </a:rPr>
              <a:t>Locating Faith in Humanitarian Practice and Local Community Response</a:t>
            </a:r>
            <a:endParaRPr lang="en-GB" dirty="0"/>
          </a:p>
        </p:txBody>
      </p:sp>
      <p:sp>
        <p:nvSpPr>
          <p:cNvPr id="16" name="Rectangle 15"/>
          <p:cNvSpPr/>
          <p:nvPr/>
        </p:nvSpPr>
        <p:spPr>
          <a:xfrm>
            <a:off x="3048000" y="2136339"/>
            <a:ext cx="6096000" cy="369332"/>
          </a:xfrm>
          <a:prstGeom prst="rect">
            <a:avLst/>
          </a:prstGeom>
        </p:spPr>
        <p:txBody>
          <a:bodyPr>
            <a:spAutoFit/>
          </a:bodyPr>
          <a:lstStyle/>
          <a:p>
            <a:pPr fontAlgn="base"/>
            <a:endParaRPr lang="en-GB" b="0" i="0" u="none" strike="noStrike" cap="all" dirty="0" smtClean="0">
              <a:solidFill>
                <a:srgbClr val="404040"/>
              </a:solidFill>
              <a:effectLst/>
              <a:latin typeface="&amp;quot"/>
            </a:endParaRPr>
          </a:p>
        </p:txBody>
      </p:sp>
      <p:sp>
        <p:nvSpPr>
          <p:cNvPr id="2" name="Rectangle 1"/>
          <p:cNvSpPr/>
          <p:nvPr/>
        </p:nvSpPr>
        <p:spPr>
          <a:xfrm>
            <a:off x="952364" y="2799058"/>
            <a:ext cx="8191636" cy="2308324"/>
          </a:xfrm>
          <a:prstGeom prst="rect">
            <a:avLst/>
          </a:prstGeom>
        </p:spPr>
        <p:txBody>
          <a:bodyPr wrap="square">
            <a:spAutoFit/>
          </a:bodyPr>
          <a:lstStyle/>
          <a:p>
            <a:r>
              <a:rPr lang="en-US" dirty="0">
                <a:latin typeface="Calibri" panose="020F0502020204030204" pitchFamily="34" charset="0"/>
                <a:ea typeface="Calibri" panose="020F0502020204030204" pitchFamily="34" charset="0"/>
                <a:cs typeface="Arial" panose="020B0604020202020204" pitchFamily="34" charset="0"/>
              </a:rPr>
              <a:t>Most of the time I said </a:t>
            </a:r>
            <a:r>
              <a:rPr lang="en-US" b="1" dirty="0">
                <a:latin typeface="Calibri" panose="020F0502020204030204" pitchFamily="34" charset="0"/>
                <a:ea typeface="Calibri" panose="020F0502020204030204" pitchFamily="34" charset="0"/>
                <a:cs typeface="Arial" panose="020B0604020202020204" pitchFamily="34" charset="0"/>
              </a:rPr>
              <a:t>God is not with us</a:t>
            </a:r>
            <a:r>
              <a:rPr lang="en-US" dirty="0">
                <a:latin typeface="Calibri" panose="020F0502020204030204" pitchFamily="34" charset="0"/>
                <a:ea typeface="Calibri" panose="020F0502020204030204" pitchFamily="34" charset="0"/>
                <a:cs typeface="Arial" panose="020B0604020202020204" pitchFamily="34" charset="0"/>
              </a:rPr>
              <a:t>, because all of this has happened to us…Sometimes, I say my</a:t>
            </a:r>
            <a:r>
              <a:rPr lang="en-US" b="1" dirty="0">
                <a:latin typeface="Calibri" panose="020F0502020204030204" pitchFamily="34" charset="0"/>
                <a:ea typeface="Calibri" panose="020F0502020204030204" pitchFamily="34" charset="0"/>
                <a:cs typeface="Arial" panose="020B0604020202020204" pitchFamily="34" charset="0"/>
              </a:rPr>
              <a:t> </a:t>
            </a:r>
            <a:r>
              <a:rPr lang="en-US" dirty="0">
                <a:latin typeface="Calibri" panose="020F0502020204030204" pitchFamily="34" charset="0"/>
                <a:ea typeface="Calibri" panose="020F0502020204030204" pitchFamily="34" charset="0"/>
                <a:cs typeface="Arial" panose="020B0604020202020204" pitchFamily="34" charset="0"/>
              </a:rPr>
              <a:t>lord I didn’t do anything wrong</a:t>
            </a:r>
            <a:r>
              <a:rPr lang="en-US" b="1" dirty="0">
                <a:latin typeface="Calibri" panose="020F0502020204030204" pitchFamily="34" charset="0"/>
                <a:ea typeface="Calibri" panose="020F0502020204030204" pitchFamily="34" charset="0"/>
                <a:cs typeface="Arial" panose="020B0604020202020204" pitchFamily="34" charset="0"/>
              </a:rPr>
              <a:t> </a:t>
            </a:r>
            <a:r>
              <a:rPr lang="en-US" dirty="0">
                <a:latin typeface="Calibri" panose="020F0502020204030204" pitchFamily="34" charset="0"/>
                <a:ea typeface="Calibri" panose="020F0502020204030204" pitchFamily="34" charset="0"/>
                <a:cs typeface="Arial" panose="020B0604020202020204" pitchFamily="34" charset="0"/>
              </a:rPr>
              <a:t>why you are punishing me? From all sides, like: I lost my family, my husband is not good with me and I have a sick daughter….(I think about the anger with Allah) if I am sad. So, when problems happen...I say my lord why are you doing this to me?...I still pray and fast, thank God for that…I can’t (live) without praying. </a:t>
            </a:r>
            <a:r>
              <a:rPr lang="en-US" b="1" dirty="0">
                <a:latin typeface="Calibri" panose="020F0502020204030204" pitchFamily="34" charset="0"/>
                <a:ea typeface="Calibri" panose="020F0502020204030204" pitchFamily="34" charset="0"/>
                <a:cs typeface="Arial" panose="020B0604020202020204" pitchFamily="34" charset="0"/>
              </a:rPr>
              <a:t>If I don’t pray, I feel like I lost something. </a:t>
            </a:r>
            <a:endParaRPr lang="en-US" b="1" dirty="0" smtClean="0">
              <a:latin typeface="Calibri" panose="020F0502020204030204" pitchFamily="34" charset="0"/>
              <a:ea typeface="Calibri" panose="020F0502020204030204" pitchFamily="34" charset="0"/>
              <a:cs typeface="Arial" panose="020B0604020202020204" pitchFamily="34" charset="0"/>
            </a:endParaRPr>
          </a:p>
          <a:p>
            <a:endParaRPr lang="en-US" b="1" dirty="0">
              <a:latin typeface="Calibri" panose="020F0502020204030204" pitchFamily="34" charset="0"/>
              <a:cs typeface="Arial" panose="020B0604020202020204" pitchFamily="34" charset="0"/>
            </a:endParaRPr>
          </a:p>
          <a:p>
            <a:r>
              <a:rPr lang="en-US" i="1" dirty="0" smtClean="0">
                <a:latin typeface="Calibri" panose="020F0502020204030204" pitchFamily="34" charset="0"/>
                <a:cs typeface="Arial" panose="020B0604020202020204" pitchFamily="34" charset="0"/>
              </a:rPr>
              <a:t>[Kathleen Rutledge, Field notes, Northern Iraq]</a:t>
            </a:r>
            <a:endParaRPr lang="en-GB" i="1" dirty="0"/>
          </a:p>
        </p:txBody>
      </p:sp>
    </p:spTree>
    <p:extLst>
      <p:ext uri="{BB962C8B-B14F-4D97-AF65-F5344CB8AC3E}">
        <p14:creationId xmlns:p14="http://schemas.microsoft.com/office/powerpoint/2010/main" val="34076729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2"/>
          <p:cNvSpPr txBox="1">
            <a:spLocks noChangeArrowheads="1"/>
          </p:cNvSpPr>
          <p:nvPr/>
        </p:nvSpPr>
        <p:spPr bwMode="auto">
          <a:xfrm>
            <a:off x="3484450" y="3469916"/>
            <a:ext cx="2381075"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Secular principles and institutional capacity drives forms of engagement</a:t>
            </a:r>
          </a:p>
        </p:txBody>
      </p:sp>
      <p:sp>
        <p:nvSpPr>
          <p:cNvPr id="23" name="Text Box 2"/>
          <p:cNvSpPr txBox="1">
            <a:spLocks noChangeArrowheads="1"/>
          </p:cNvSpPr>
          <p:nvPr/>
        </p:nvSpPr>
        <p:spPr bwMode="auto">
          <a:xfrm>
            <a:off x="3065787" y="1649636"/>
            <a:ext cx="2667498"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Shapes public and private space for religious expression, engagement &amp; narrative</a:t>
            </a:r>
          </a:p>
        </p:txBody>
      </p:sp>
      <p:sp>
        <p:nvSpPr>
          <p:cNvPr id="24" name="Text Box 2"/>
          <p:cNvSpPr txBox="1">
            <a:spLocks noChangeArrowheads="1"/>
          </p:cNvSpPr>
          <p:nvPr/>
        </p:nvSpPr>
        <p:spPr bwMode="auto">
          <a:xfrm>
            <a:off x="6181725" y="1550099"/>
            <a:ext cx="2214313"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Enforces secular framing on humanitarian strategy and engagement</a:t>
            </a:r>
          </a:p>
        </p:txBody>
      </p:sp>
      <p:sp>
        <p:nvSpPr>
          <p:cNvPr id="26" name="Text Box 2"/>
          <p:cNvSpPr txBox="1">
            <a:spLocks noChangeArrowheads="1"/>
          </p:cNvSpPr>
          <p:nvPr/>
        </p:nvSpPr>
        <p:spPr bwMode="auto">
          <a:xfrm>
            <a:off x="6253991" y="2975124"/>
            <a:ext cx="2415086" cy="5524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Religious belief, self-understanding &amp; institutional capacity drives forms of engagement</a:t>
            </a:r>
          </a:p>
        </p:txBody>
      </p:sp>
      <p:sp>
        <p:nvSpPr>
          <p:cNvPr id="28" name="Text Box 2"/>
          <p:cNvSpPr txBox="1">
            <a:spLocks noChangeArrowheads="1"/>
          </p:cNvSpPr>
          <p:nvPr/>
        </p:nvSpPr>
        <p:spPr bwMode="auto">
          <a:xfrm>
            <a:off x="5699442" y="4470614"/>
            <a:ext cx="2329109"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and affiliation shapes provision of welcome and solidarity</a:t>
            </a:r>
          </a:p>
        </p:txBody>
      </p:sp>
      <p:sp>
        <p:nvSpPr>
          <p:cNvPr id="27" name="Text Box 2"/>
          <p:cNvSpPr txBox="1">
            <a:spLocks noChangeArrowheads="1"/>
          </p:cNvSpPr>
          <p:nvPr/>
        </p:nvSpPr>
        <p:spPr bwMode="auto">
          <a:xfrm>
            <a:off x="3268455" y="5152985"/>
            <a:ext cx="2545073" cy="5524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and affiliation shapes experience of exile and loss and narratives of agency and resilience</a:t>
            </a:r>
          </a:p>
        </p:txBody>
      </p:sp>
      <p:sp>
        <p:nvSpPr>
          <p:cNvPr id="9" name="Rectangle 8"/>
          <p:cNvSpPr/>
          <p:nvPr/>
        </p:nvSpPr>
        <p:spPr>
          <a:xfrm>
            <a:off x="914265" y="6437929"/>
            <a:ext cx="10059624" cy="138521"/>
          </a:xfrm>
          <a:prstGeom prst="rect">
            <a:avLst/>
          </a:prstGeom>
          <a:solidFill>
            <a:srgbClr val="C769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12" name="Picture 11" descr="N:\Downloads\Refugee Hosts Logo -6b.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19553" y="569387"/>
            <a:ext cx="1092200" cy="1099811"/>
          </a:xfrm>
          <a:prstGeom prst="rect">
            <a:avLst/>
          </a:prstGeom>
          <a:noFill/>
          <a:ln>
            <a:noFill/>
          </a:ln>
        </p:spPr>
      </p:pic>
      <p:sp>
        <p:nvSpPr>
          <p:cNvPr id="16" name="Rectangle 15"/>
          <p:cNvSpPr/>
          <p:nvPr/>
        </p:nvSpPr>
        <p:spPr>
          <a:xfrm>
            <a:off x="3048000" y="2136339"/>
            <a:ext cx="6096000" cy="369332"/>
          </a:xfrm>
          <a:prstGeom prst="rect">
            <a:avLst/>
          </a:prstGeom>
        </p:spPr>
        <p:txBody>
          <a:bodyPr>
            <a:spAutoFit/>
          </a:bodyPr>
          <a:lstStyle/>
          <a:p>
            <a:pPr fontAlgn="base"/>
            <a:endParaRPr lang="en-GB" b="0" i="0" u="none" strike="noStrike" cap="all" dirty="0" smtClean="0">
              <a:solidFill>
                <a:srgbClr val="404040"/>
              </a:solidFill>
              <a:effectLst/>
              <a:latin typeface="&amp;quot"/>
            </a:endParaRPr>
          </a:p>
        </p:txBody>
      </p:sp>
      <p:sp>
        <p:nvSpPr>
          <p:cNvPr id="11" name="Rectangle 10"/>
          <p:cNvSpPr/>
          <p:nvPr/>
        </p:nvSpPr>
        <p:spPr>
          <a:xfrm>
            <a:off x="914264" y="283741"/>
            <a:ext cx="10210936" cy="261610"/>
          </a:xfrm>
          <a:prstGeom prst="rect">
            <a:avLst/>
          </a:prstGeom>
          <a:solidFill>
            <a:srgbClr val="CC64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p>
            <a:pPr>
              <a:spcAft>
                <a:spcPts val="0"/>
              </a:spcAft>
              <a:tabLst>
                <a:tab pos="2865755" algn="ctr"/>
                <a:tab pos="5731510" algn="r"/>
              </a:tabLst>
            </a:pPr>
            <a:r>
              <a:rPr lang="en-GB" sz="1100" cap="all" dirty="0">
                <a:solidFill>
                  <a:srgbClr val="FFFFFF"/>
                </a:solidFill>
                <a:effectLst/>
                <a:ea typeface="Calibri" panose="020F0502020204030204" pitchFamily="34" charset="0"/>
                <a:cs typeface="Times New Roman" panose="02020603050405020304" pitchFamily="18" charset="0"/>
              </a:rPr>
              <a:t>A GUIDE TO LOCATING </a:t>
            </a:r>
            <a:r>
              <a:rPr lang="en-GB" sz="1100" cap="all" dirty="0" err="1">
                <a:solidFill>
                  <a:srgbClr val="FFFFFF"/>
                </a:solidFill>
                <a:effectLst/>
                <a:ea typeface="Calibri" panose="020F0502020204030204" pitchFamily="34" charset="0"/>
                <a:cs typeface="Times New Roman" panose="02020603050405020304" pitchFamily="18" charset="0"/>
              </a:rPr>
              <a:t>faITH</a:t>
            </a:r>
            <a:r>
              <a:rPr lang="en-GB" sz="1100" cap="all" dirty="0">
                <a:solidFill>
                  <a:srgbClr val="FFFFFF"/>
                </a:solidFill>
                <a:effectLst/>
                <a:ea typeface="Calibri" panose="020F0502020204030204" pitchFamily="34" charset="0"/>
                <a:cs typeface="Times New Roman" panose="02020603050405020304" pitchFamily="18" charset="0"/>
              </a:rPr>
              <a:t> IN HUMANITARIAN PRACTICE AND LOCAL community </a:t>
            </a:r>
            <a:r>
              <a:rPr lang="en-GB" sz="1100" cap="all" dirty="0" smtClean="0">
                <a:solidFill>
                  <a:srgbClr val="FFFFFF"/>
                </a:solidFill>
                <a:effectLst/>
                <a:ea typeface="Calibri" panose="020F0502020204030204" pitchFamily="34" charset="0"/>
                <a:cs typeface="Times New Roman" panose="02020603050405020304" pitchFamily="18" charset="0"/>
              </a:rPr>
              <a:t>RESPONSE                                        </a:t>
            </a:r>
            <a:endParaRPr lang="en-GB" sz="1100" dirty="0">
              <a:effectLst/>
              <a:ea typeface="Calibri" panose="020F0502020204030204" pitchFamily="34" charset="0"/>
              <a:cs typeface="Times New Roman" panose="02020603050405020304" pitchFamily="18" charset="0"/>
            </a:endParaRPr>
          </a:p>
        </p:txBody>
      </p:sp>
      <p:sp>
        <p:nvSpPr>
          <p:cNvPr id="7" name="Text Box 2"/>
          <p:cNvSpPr txBox="1">
            <a:spLocks noChangeArrowheads="1"/>
          </p:cNvSpPr>
          <p:nvPr/>
        </p:nvSpPr>
        <p:spPr bwMode="auto">
          <a:xfrm>
            <a:off x="1543795" y="1142887"/>
            <a:ext cx="1366838" cy="8001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_____________</a:t>
            </a:r>
          </a:p>
          <a:p>
            <a:pPr algn="ctr">
              <a:lnSpc>
                <a:spcPct val="107000"/>
              </a:lnSpc>
              <a:spcAft>
                <a:spcPts val="0"/>
              </a:spcAft>
            </a:pPr>
            <a:endParaRPr lang="en-GB" sz="1400" b="1" i="1" dirty="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Governmental </a:t>
            </a:r>
            <a:r>
              <a:rPr lang="en-GB" sz="1400" b="1" i="1"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and Political </a:t>
            </a: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Context</a:t>
            </a:r>
          </a:p>
          <a:p>
            <a:pPr algn="ctr">
              <a:lnSpc>
                <a:spcPct val="107000"/>
              </a:lnSpc>
              <a:spcAft>
                <a:spcPts val="0"/>
              </a:spcAft>
            </a:pPr>
            <a:r>
              <a:rPr lang="en-GB" sz="1400" b="1" i="1" dirty="0" smtClean="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100"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 Box 2"/>
          <p:cNvSpPr txBox="1">
            <a:spLocks noChangeArrowheads="1"/>
          </p:cNvSpPr>
          <p:nvPr/>
        </p:nvSpPr>
        <p:spPr bwMode="auto">
          <a:xfrm>
            <a:off x="1624546" y="3177863"/>
            <a:ext cx="1376457" cy="1031602"/>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Secular </a:t>
            </a:r>
            <a:r>
              <a:rPr lang="en-GB" sz="1400" b="1" i="1"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Groups in Civil </a:t>
            </a: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Society</a:t>
            </a:r>
          </a:p>
          <a:p>
            <a:pPr algn="ctr">
              <a:lnSpc>
                <a:spcPct val="107000"/>
              </a:lnSpc>
              <a:spcAft>
                <a:spcPts val="0"/>
              </a:spcAft>
            </a:pPr>
            <a:r>
              <a:rPr lang="en-GB" sz="1400" b="1" i="1" dirty="0" smtClean="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 Box 2"/>
          <p:cNvSpPr txBox="1">
            <a:spLocks noChangeArrowheads="1"/>
          </p:cNvSpPr>
          <p:nvPr/>
        </p:nvSpPr>
        <p:spPr bwMode="auto">
          <a:xfrm>
            <a:off x="1873461" y="4931820"/>
            <a:ext cx="986209" cy="82279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a:t>
            </a:r>
          </a:p>
          <a:p>
            <a:pP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Refugees</a:t>
            </a:r>
          </a:p>
          <a:p>
            <a:pP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 Box 2"/>
          <p:cNvSpPr txBox="1">
            <a:spLocks noChangeArrowheads="1"/>
          </p:cNvSpPr>
          <p:nvPr/>
        </p:nvSpPr>
        <p:spPr bwMode="auto">
          <a:xfrm>
            <a:off x="8877132" y="1136192"/>
            <a:ext cx="1280353" cy="90360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0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i="1" dirty="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Global </a:t>
            </a:r>
            <a:r>
              <a:rPr lang="en-GB" sz="1400" b="1" i="1"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Humanitarian </a:t>
            </a: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Regime</a:t>
            </a:r>
            <a:endParaRPr lang="en-GB" sz="1400" b="1" i="1" dirty="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 Box 2"/>
          <p:cNvSpPr txBox="1">
            <a:spLocks noChangeArrowheads="1"/>
          </p:cNvSpPr>
          <p:nvPr/>
        </p:nvSpPr>
        <p:spPr bwMode="auto">
          <a:xfrm>
            <a:off x="8940962" y="2921990"/>
            <a:ext cx="1384300" cy="7239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i="1" dirty="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Religious </a:t>
            </a:r>
            <a:r>
              <a:rPr lang="en-GB" sz="1400" b="1" i="1"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Civil </a:t>
            </a: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Society</a:t>
            </a:r>
            <a:endParaRPr lang="en-GB" sz="1400" b="1" i="1" dirty="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endParaRPr lang="en-GB" sz="1400" b="1"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 Box 2"/>
          <p:cNvSpPr txBox="1">
            <a:spLocks noChangeArrowheads="1"/>
          </p:cNvSpPr>
          <p:nvPr/>
        </p:nvSpPr>
        <p:spPr bwMode="auto">
          <a:xfrm>
            <a:off x="9070810" y="4392519"/>
            <a:ext cx="1119585" cy="59499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Hosts</a:t>
            </a:r>
          </a:p>
          <a:p>
            <a:pPr algn="ct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Oval 16"/>
          <p:cNvSpPr/>
          <p:nvPr/>
        </p:nvSpPr>
        <p:spPr>
          <a:xfrm>
            <a:off x="3001003" y="4892783"/>
            <a:ext cx="3130304" cy="132014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 name="Oval 17"/>
          <p:cNvSpPr/>
          <p:nvPr/>
        </p:nvSpPr>
        <p:spPr>
          <a:xfrm>
            <a:off x="5238472" y="3944858"/>
            <a:ext cx="3061541" cy="155847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solidFill>
                <a:schemeClr val="tx1"/>
              </a:solidFill>
            </a:endParaRPr>
          </a:p>
        </p:txBody>
      </p:sp>
      <p:sp>
        <p:nvSpPr>
          <p:cNvPr id="19" name="Oval 18"/>
          <p:cNvSpPr/>
          <p:nvPr/>
        </p:nvSpPr>
        <p:spPr>
          <a:xfrm>
            <a:off x="3239648" y="3134856"/>
            <a:ext cx="3165567" cy="1386855"/>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 name="Oval 19"/>
          <p:cNvSpPr/>
          <p:nvPr/>
        </p:nvSpPr>
        <p:spPr>
          <a:xfrm>
            <a:off x="5921115" y="2730670"/>
            <a:ext cx="3080839" cy="1617171"/>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1" name="Oval 20"/>
          <p:cNvSpPr/>
          <p:nvPr/>
        </p:nvSpPr>
        <p:spPr>
          <a:xfrm>
            <a:off x="5919539" y="1122196"/>
            <a:ext cx="2738686" cy="1480017"/>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solidFill>
                <a:schemeClr val="bg1">
                  <a:lumMod val="85000"/>
                </a:schemeClr>
              </a:solidFill>
            </a:endParaRPr>
          </a:p>
        </p:txBody>
      </p:sp>
      <p:sp>
        <p:nvSpPr>
          <p:cNvPr id="22" name="Oval 21"/>
          <p:cNvSpPr/>
          <p:nvPr/>
        </p:nvSpPr>
        <p:spPr>
          <a:xfrm>
            <a:off x="2910633" y="1258069"/>
            <a:ext cx="2804865" cy="1401845"/>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5266858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952364" y="6278648"/>
            <a:ext cx="10059624" cy="138521"/>
          </a:xfrm>
          <a:prstGeom prst="rect">
            <a:avLst/>
          </a:prstGeom>
          <a:solidFill>
            <a:srgbClr val="C769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p:cNvSpPr/>
          <p:nvPr/>
        </p:nvSpPr>
        <p:spPr>
          <a:xfrm>
            <a:off x="900112" y="863781"/>
            <a:ext cx="10164128" cy="155121"/>
          </a:xfrm>
          <a:prstGeom prst="rect">
            <a:avLst/>
          </a:prstGeom>
          <a:solidFill>
            <a:srgbClr val="C769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12" name="Picture 11" descr="N:\Downloads\Refugee Hosts Logo -6b.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4275" y="4696847"/>
            <a:ext cx="1645919" cy="1526586"/>
          </a:xfrm>
          <a:prstGeom prst="rect">
            <a:avLst/>
          </a:prstGeom>
          <a:noFill/>
          <a:ln>
            <a:noFill/>
          </a:ln>
        </p:spPr>
      </p:pic>
      <p:sp>
        <p:nvSpPr>
          <p:cNvPr id="8" name="Rectangle 7"/>
          <p:cNvSpPr/>
          <p:nvPr/>
        </p:nvSpPr>
        <p:spPr>
          <a:xfrm>
            <a:off x="952364" y="1233551"/>
            <a:ext cx="3971779" cy="344069"/>
          </a:xfrm>
          <a:prstGeom prst="rect">
            <a:avLst/>
          </a:prstGeom>
        </p:spPr>
        <p:txBody>
          <a:bodyPr wrap="square">
            <a:spAutoFit/>
          </a:bodyPr>
          <a:lstStyle/>
          <a:p>
            <a:pPr>
              <a:lnSpc>
                <a:spcPct val="107000"/>
              </a:lnSpc>
              <a:spcAft>
                <a:spcPts val="800"/>
              </a:spcAft>
            </a:pPr>
            <a:r>
              <a:rPr lang="en-GB" sz="1600" b="1" smtClean="0">
                <a:solidFill>
                  <a:srgbClr val="404040"/>
                </a:solidFill>
              </a:rPr>
              <a:t>Hosting</a:t>
            </a:r>
            <a:r>
              <a:rPr lang="en-GB" sz="1600" b="1" i="0" u="none" strike="noStrike" smtClean="0">
                <a:solidFill>
                  <a:srgbClr val="404040"/>
                </a:solidFill>
                <a:effectLst/>
              </a:rPr>
              <a:t> Narratives</a:t>
            </a:r>
            <a:endParaRPr lang="en-GB" sz="1600" b="0" i="0" u="none" strike="noStrike" dirty="0" smtClean="0">
              <a:solidFill>
                <a:srgbClr val="404040"/>
              </a:solidFill>
              <a:effectLst/>
            </a:endParaRPr>
          </a:p>
        </p:txBody>
      </p:sp>
      <p:sp>
        <p:nvSpPr>
          <p:cNvPr id="15" name="Rectangle 14"/>
          <p:cNvSpPr/>
          <p:nvPr/>
        </p:nvSpPr>
        <p:spPr>
          <a:xfrm>
            <a:off x="876164" y="132522"/>
            <a:ext cx="5486822" cy="646331"/>
          </a:xfrm>
          <a:prstGeom prst="rect">
            <a:avLst/>
          </a:prstGeom>
        </p:spPr>
        <p:txBody>
          <a:bodyPr wrap="square">
            <a:spAutoFit/>
          </a:bodyPr>
          <a:lstStyle/>
          <a:p>
            <a:r>
              <a:rPr lang="en-GB" b="0" i="0" u="none" strike="noStrike" cap="all" dirty="0" smtClean="0">
                <a:solidFill>
                  <a:srgbClr val="333333"/>
                </a:solidFill>
                <a:effectLst/>
                <a:latin typeface="Montserrat"/>
              </a:rPr>
              <a:t>Locating Faith in Humanitarian Practice and Local Community Response</a:t>
            </a:r>
            <a:endParaRPr lang="en-GB" dirty="0"/>
          </a:p>
        </p:txBody>
      </p:sp>
      <p:sp>
        <p:nvSpPr>
          <p:cNvPr id="16" name="Rectangle 15"/>
          <p:cNvSpPr/>
          <p:nvPr/>
        </p:nvSpPr>
        <p:spPr>
          <a:xfrm>
            <a:off x="3048000" y="2136339"/>
            <a:ext cx="6096000" cy="369332"/>
          </a:xfrm>
          <a:prstGeom prst="rect">
            <a:avLst/>
          </a:prstGeom>
        </p:spPr>
        <p:txBody>
          <a:bodyPr>
            <a:spAutoFit/>
          </a:bodyPr>
          <a:lstStyle/>
          <a:p>
            <a:pPr fontAlgn="base"/>
            <a:endParaRPr lang="en-GB" b="0" i="0" u="none" strike="noStrike" cap="all" dirty="0" smtClean="0">
              <a:solidFill>
                <a:srgbClr val="404040"/>
              </a:solidFill>
              <a:effectLst/>
              <a:latin typeface="&amp;quot"/>
            </a:endParaRPr>
          </a:p>
        </p:txBody>
      </p:sp>
      <p:sp>
        <p:nvSpPr>
          <p:cNvPr id="2" name="Rectangle 1"/>
          <p:cNvSpPr/>
          <p:nvPr/>
        </p:nvSpPr>
        <p:spPr>
          <a:xfrm>
            <a:off x="964202" y="1792269"/>
            <a:ext cx="10135824" cy="4247317"/>
          </a:xfrm>
          <a:prstGeom prst="rect">
            <a:avLst/>
          </a:prstGeom>
        </p:spPr>
        <p:txBody>
          <a:bodyPr wrap="square">
            <a:spAutoFit/>
          </a:bodyPr>
          <a:lstStyle/>
          <a:p>
            <a:r>
              <a:rPr lang="en-GB" b="0" i="0" u="none" strike="noStrike" dirty="0" smtClean="0">
                <a:solidFill>
                  <a:srgbClr val="000000"/>
                </a:solidFill>
                <a:effectLst/>
                <a:latin typeface="Calibri" panose="020F0502020204030204" pitchFamily="34" charset="0"/>
                <a:cs typeface="Calibri" panose="020F0502020204030204" pitchFamily="34" charset="0"/>
              </a:rPr>
              <a:t>Reference was commonly made to the hadith in the </a:t>
            </a:r>
            <a:r>
              <a:rPr lang="en-GB" b="0" i="0" u="none" strike="noStrike" dirty="0" err="1" smtClean="0">
                <a:solidFill>
                  <a:srgbClr val="000000"/>
                </a:solidFill>
                <a:effectLst/>
                <a:latin typeface="Calibri" panose="020F0502020204030204" pitchFamily="34" charset="0"/>
                <a:cs typeface="Calibri" panose="020F0502020204030204" pitchFamily="34" charset="0"/>
              </a:rPr>
              <a:t>Qu’ran</a:t>
            </a:r>
            <a:r>
              <a:rPr lang="en-GB" b="0" i="0" u="none" strike="noStrike" dirty="0" smtClean="0">
                <a:solidFill>
                  <a:srgbClr val="000000"/>
                </a:solidFill>
                <a:effectLst/>
                <a:latin typeface="Calibri" panose="020F0502020204030204" pitchFamily="34" charset="0"/>
                <a:cs typeface="Calibri" panose="020F0502020204030204" pitchFamily="34" charset="0"/>
              </a:rPr>
              <a:t> that talks of </a:t>
            </a:r>
            <a:r>
              <a:rPr lang="en-GB" b="1" i="0" u="none" strike="noStrike" dirty="0" smtClean="0">
                <a:solidFill>
                  <a:srgbClr val="000000"/>
                </a:solidFill>
                <a:effectLst/>
                <a:latin typeface="Calibri" panose="020F0502020204030204" pitchFamily="34" charset="0"/>
                <a:cs typeface="Calibri" panose="020F0502020204030204" pitchFamily="34" charset="0"/>
              </a:rPr>
              <a:t>the Prophet being hosted in the town of Medina when seeking refuge</a:t>
            </a:r>
            <a:r>
              <a:rPr lang="en-GB" b="0" i="0" u="none" strike="noStrike" dirty="0" smtClean="0">
                <a:solidFill>
                  <a:srgbClr val="000000"/>
                </a:solidFill>
                <a:effectLst/>
                <a:latin typeface="Calibri" panose="020F0502020204030204" pitchFamily="34" charset="0"/>
                <a:cs typeface="Calibri" panose="020F0502020204030204" pitchFamily="34" charset="0"/>
              </a:rPr>
              <a:t>. One young woman in </a:t>
            </a:r>
            <a:r>
              <a:rPr lang="en-GB" b="0" i="0" u="none" strike="noStrike" dirty="0" err="1" smtClean="0">
                <a:solidFill>
                  <a:srgbClr val="000000"/>
                </a:solidFill>
                <a:effectLst/>
                <a:latin typeface="Calibri" panose="020F0502020204030204" pitchFamily="34" charset="0"/>
                <a:cs typeface="Calibri" panose="020F0502020204030204" pitchFamily="34" charset="0"/>
              </a:rPr>
              <a:t>Jerash</a:t>
            </a:r>
            <a:r>
              <a:rPr lang="en-GB" b="0" i="0" u="none" strike="noStrike" dirty="0" smtClean="0">
                <a:solidFill>
                  <a:srgbClr val="000000"/>
                </a:solidFill>
                <a:effectLst/>
                <a:latin typeface="Calibri" panose="020F0502020204030204" pitchFamily="34" charset="0"/>
                <a:cs typeface="Calibri" panose="020F0502020204030204" pitchFamily="34" charset="0"/>
              </a:rPr>
              <a:t> reflected on how her school teacher had addressed discrimination and conflicts in the initial period of migration: </a:t>
            </a:r>
          </a:p>
          <a:p>
            <a:endParaRPr lang="en-GB" b="0" u="none" strike="noStrike" dirty="0" smtClean="0">
              <a:solidFill>
                <a:srgbClr val="000000"/>
              </a:solidFill>
              <a:effectLst/>
              <a:cs typeface="Calibri" panose="020F0502020204030204" pitchFamily="34" charset="0"/>
            </a:endParaRPr>
          </a:p>
          <a:p>
            <a:r>
              <a:rPr lang="en-GB" b="0" u="none" strike="noStrike" dirty="0" smtClean="0">
                <a:solidFill>
                  <a:srgbClr val="000000"/>
                </a:solidFill>
                <a:effectLst/>
                <a:cs typeface="Calibri" panose="020F0502020204030204" pitchFamily="34" charset="0"/>
              </a:rPr>
              <a:t>“She reminded us when the Prophet - peace be upon him - emigrated to Al Madinah and how the people of Al-Madinah welcomed them and shared everything with them. After that, </a:t>
            </a:r>
            <a:r>
              <a:rPr lang="en-GB" b="1" u="none" strike="noStrike" dirty="0" smtClean="0">
                <a:solidFill>
                  <a:srgbClr val="000000"/>
                </a:solidFill>
                <a:effectLst/>
                <a:cs typeface="Calibri" panose="020F0502020204030204" pitchFamily="34" charset="0"/>
              </a:rPr>
              <a:t>we felt ashamed that we treated them in this way.</a:t>
            </a:r>
            <a:r>
              <a:rPr lang="en-GB" dirty="0" smtClean="0">
                <a:solidFill>
                  <a:srgbClr val="000000"/>
                </a:solidFill>
                <a:cs typeface="Calibri" panose="020F0502020204030204" pitchFamily="34" charset="0"/>
              </a:rPr>
              <a:t>”</a:t>
            </a:r>
          </a:p>
          <a:p>
            <a:endParaRPr lang="en-GB" dirty="0">
              <a:solidFill>
                <a:srgbClr val="000000"/>
              </a:solidFill>
              <a:cs typeface="Calibri" panose="020F0502020204030204" pitchFamily="34" charset="0"/>
            </a:endParaRPr>
          </a:p>
          <a:p>
            <a:r>
              <a:rPr lang="en-GB" dirty="0" smtClean="0"/>
              <a:t>Christian </a:t>
            </a:r>
            <a:r>
              <a:rPr lang="en-GB" dirty="0"/>
              <a:t>interviewees </a:t>
            </a:r>
            <a:r>
              <a:rPr lang="en-GB" dirty="0" smtClean="0"/>
              <a:t>also </a:t>
            </a:r>
            <a:r>
              <a:rPr lang="en-GB" dirty="0"/>
              <a:t>drew on sacred scripture to explain the moral basis for engaging with </a:t>
            </a:r>
            <a:r>
              <a:rPr lang="en-GB" dirty="0" smtClean="0"/>
              <a:t>refugees. A church </a:t>
            </a:r>
            <a:r>
              <a:rPr lang="en-GB" dirty="0"/>
              <a:t>leader in Irbid engaged in supporting food distributions to Syrian refugees </a:t>
            </a:r>
            <a:r>
              <a:rPr lang="en-GB" dirty="0" smtClean="0"/>
              <a:t>reported:</a:t>
            </a:r>
          </a:p>
          <a:p>
            <a:endParaRPr lang="en-GB" dirty="0"/>
          </a:p>
          <a:p>
            <a:r>
              <a:rPr lang="en-GB" dirty="0" smtClean="0"/>
              <a:t>“We </a:t>
            </a:r>
            <a:r>
              <a:rPr lang="en-GB" dirty="0"/>
              <a:t>are explicitly instructed in the Bible ‘</a:t>
            </a:r>
            <a:r>
              <a:rPr lang="en-GB" b="1" dirty="0"/>
              <a:t>Do not forget to do good and to share with others</a:t>
            </a:r>
            <a:r>
              <a:rPr lang="en-GB" dirty="0" smtClean="0"/>
              <a:t>’”</a:t>
            </a:r>
          </a:p>
          <a:p>
            <a:endParaRPr lang="en-GB" dirty="0"/>
          </a:p>
          <a:p>
            <a:r>
              <a:rPr lang="en-GB" i="1" dirty="0" smtClean="0"/>
              <a:t>[Field Notes Jordan, 2014 and 2018]</a:t>
            </a:r>
          </a:p>
          <a:p>
            <a:endParaRPr lang="en-GB" b="0" i="0" u="none" strike="noStrike" dirty="0" smtClean="0">
              <a:solidFill>
                <a:srgbClr val="00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002271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004616" y="6171972"/>
            <a:ext cx="10059624" cy="138521"/>
          </a:xfrm>
          <a:prstGeom prst="rect">
            <a:avLst/>
          </a:prstGeom>
          <a:solidFill>
            <a:srgbClr val="C769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p:cNvSpPr/>
          <p:nvPr/>
        </p:nvSpPr>
        <p:spPr>
          <a:xfrm>
            <a:off x="900112" y="863781"/>
            <a:ext cx="10164128" cy="155121"/>
          </a:xfrm>
          <a:prstGeom prst="rect">
            <a:avLst/>
          </a:prstGeom>
          <a:solidFill>
            <a:srgbClr val="C769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12" name="Picture 11" descr="N:\Downloads\Refugee Hosts Logo -6b.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66959" y="4768764"/>
            <a:ext cx="1476102" cy="1262590"/>
          </a:xfrm>
          <a:prstGeom prst="rect">
            <a:avLst/>
          </a:prstGeom>
          <a:noFill/>
          <a:ln>
            <a:noFill/>
          </a:ln>
        </p:spPr>
      </p:pic>
      <p:sp>
        <p:nvSpPr>
          <p:cNvPr id="8" name="Rectangle 7"/>
          <p:cNvSpPr/>
          <p:nvPr/>
        </p:nvSpPr>
        <p:spPr>
          <a:xfrm>
            <a:off x="952364" y="1233551"/>
            <a:ext cx="3971779" cy="344069"/>
          </a:xfrm>
          <a:prstGeom prst="rect">
            <a:avLst/>
          </a:prstGeom>
        </p:spPr>
        <p:txBody>
          <a:bodyPr wrap="square">
            <a:spAutoFit/>
          </a:bodyPr>
          <a:lstStyle/>
          <a:p>
            <a:pPr>
              <a:lnSpc>
                <a:spcPct val="107000"/>
              </a:lnSpc>
              <a:spcAft>
                <a:spcPts val="800"/>
              </a:spcAft>
            </a:pPr>
            <a:r>
              <a:rPr lang="en-GB" sz="1600" b="1" smtClean="0">
                <a:solidFill>
                  <a:srgbClr val="404040"/>
                </a:solidFill>
              </a:rPr>
              <a:t>Hosting</a:t>
            </a:r>
            <a:r>
              <a:rPr lang="en-GB" sz="1600" b="1" i="0" u="none" strike="noStrike" smtClean="0">
                <a:solidFill>
                  <a:srgbClr val="404040"/>
                </a:solidFill>
                <a:effectLst/>
              </a:rPr>
              <a:t> Narratives</a:t>
            </a:r>
            <a:endParaRPr lang="en-GB" sz="1600" b="0" i="0" u="none" strike="noStrike" dirty="0" smtClean="0">
              <a:solidFill>
                <a:srgbClr val="404040"/>
              </a:solidFill>
              <a:effectLst/>
            </a:endParaRPr>
          </a:p>
        </p:txBody>
      </p:sp>
      <p:sp>
        <p:nvSpPr>
          <p:cNvPr id="15" name="Rectangle 14"/>
          <p:cNvSpPr/>
          <p:nvPr/>
        </p:nvSpPr>
        <p:spPr>
          <a:xfrm>
            <a:off x="876164" y="132522"/>
            <a:ext cx="5486822" cy="646331"/>
          </a:xfrm>
          <a:prstGeom prst="rect">
            <a:avLst/>
          </a:prstGeom>
        </p:spPr>
        <p:txBody>
          <a:bodyPr wrap="square">
            <a:spAutoFit/>
          </a:bodyPr>
          <a:lstStyle/>
          <a:p>
            <a:r>
              <a:rPr lang="en-GB" b="0" i="0" u="none" strike="noStrike" cap="all" dirty="0" smtClean="0">
                <a:solidFill>
                  <a:srgbClr val="333333"/>
                </a:solidFill>
                <a:effectLst/>
                <a:latin typeface="Montserrat"/>
              </a:rPr>
              <a:t>Locating Faith in Humanitarian Practice and Local Community Response</a:t>
            </a:r>
            <a:endParaRPr lang="en-GB" dirty="0"/>
          </a:p>
        </p:txBody>
      </p:sp>
      <p:sp>
        <p:nvSpPr>
          <p:cNvPr id="16" name="Rectangle 15"/>
          <p:cNvSpPr/>
          <p:nvPr/>
        </p:nvSpPr>
        <p:spPr>
          <a:xfrm>
            <a:off x="3048000" y="2136339"/>
            <a:ext cx="6096000" cy="369332"/>
          </a:xfrm>
          <a:prstGeom prst="rect">
            <a:avLst/>
          </a:prstGeom>
        </p:spPr>
        <p:txBody>
          <a:bodyPr>
            <a:spAutoFit/>
          </a:bodyPr>
          <a:lstStyle/>
          <a:p>
            <a:pPr fontAlgn="base"/>
            <a:endParaRPr lang="en-GB" b="0" i="0" u="none" strike="noStrike" cap="all" dirty="0" smtClean="0">
              <a:solidFill>
                <a:srgbClr val="404040"/>
              </a:solidFill>
              <a:effectLst/>
              <a:latin typeface="&amp;quot"/>
            </a:endParaRPr>
          </a:p>
        </p:txBody>
      </p:sp>
      <p:sp>
        <p:nvSpPr>
          <p:cNvPr id="2" name="Rectangle 1"/>
          <p:cNvSpPr/>
          <p:nvPr/>
        </p:nvSpPr>
        <p:spPr>
          <a:xfrm>
            <a:off x="900112" y="1792269"/>
            <a:ext cx="10135824" cy="3970318"/>
          </a:xfrm>
          <a:prstGeom prst="rect">
            <a:avLst/>
          </a:prstGeom>
        </p:spPr>
        <p:txBody>
          <a:bodyPr wrap="square">
            <a:spAutoFit/>
          </a:bodyPr>
          <a:lstStyle/>
          <a:p>
            <a:r>
              <a:rPr lang="en-GB" b="0" u="none" strike="noStrike" dirty="0" smtClean="0">
                <a:solidFill>
                  <a:srgbClr val="000000"/>
                </a:solidFill>
                <a:effectLst/>
                <a:latin typeface="Calibri" panose="020F0502020204030204" pitchFamily="34" charset="0"/>
                <a:cs typeface="Calibri" panose="020F0502020204030204" pitchFamily="34" charset="0"/>
              </a:rPr>
              <a:t>Religious interpretation was not only used to underpin perceived obligation for hosting but also as a basis to consider its limits. </a:t>
            </a:r>
            <a:r>
              <a:rPr lang="en-GB" dirty="0" smtClean="0">
                <a:solidFill>
                  <a:srgbClr val="000000"/>
                </a:solidFill>
                <a:latin typeface="Calibri" panose="020F0502020204030204" pitchFamily="34" charset="0"/>
                <a:cs typeface="Calibri" panose="020F0502020204030204" pitchFamily="34" charset="0"/>
              </a:rPr>
              <a:t>These varied widely:</a:t>
            </a:r>
          </a:p>
          <a:p>
            <a:endParaRPr lang="en-GB" b="0" u="none" strike="noStrike" dirty="0">
              <a:solidFill>
                <a:srgbClr val="000000"/>
              </a:solidFill>
              <a:effectLst/>
              <a:latin typeface="Calibri" panose="020F0502020204030204" pitchFamily="34" charset="0"/>
              <a:cs typeface="Calibri" panose="020F0502020204030204" pitchFamily="34" charset="0"/>
            </a:endParaRPr>
          </a:p>
          <a:p>
            <a:r>
              <a:rPr lang="en-GB" dirty="0">
                <a:solidFill>
                  <a:srgbClr val="000000"/>
                </a:solidFill>
                <a:latin typeface="Calibri" panose="020F0502020204030204" pitchFamily="34" charset="0"/>
                <a:cs typeface="Calibri" panose="020F0502020204030204" pitchFamily="34" charset="0"/>
              </a:rPr>
              <a:t>“There is a hadith ‘the believers – in their mutual kindness, compassion and sympathy – are as one body. When one of the limbs suffers, the whole body responds to it with wakefulness and fever’. It is important to note that the Prophet said believers not just Muslims. </a:t>
            </a:r>
            <a:r>
              <a:rPr lang="en-GB" b="1" dirty="0">
                <a:solidFill>
                  <a:srgbClr val="000000"/>
                </a:solidFill>
                <a:latin typeface="Calibri" panose="020F0502020204030204" pitchFamily="34" charset="0"/>
                <a:cs typeface="Calibri" panose="020F0502020204030204" pitchFamily="34" charset="0"/>
              </a:rPr>
              <a:t>Anyone who believes should receive kindness, compassion and sympathy. </a:t>
            </a:r>
            <a:r>
              <a:rPr lang="en-GB" dirty="0">
                <a:solidFill>
                  <a:srgbClr val="000000"/>
                </a:solidFill>
                <a:latin typeface="Calibri" panose="020F0502020204030204" pitchFamily="34" charset="0"/>
                <a:cs typeface="Calibri" panose="020F0502020204030204" pitchFamily="34" charset="0"/>
              </a:rPr>
              <a:t>Even if he is Buddhist!” </a:t>
            </a:r>
          </a:p>
          <a:p>
            <a:endParaRPr lang="en-GB" dirty="0">
              <a:solidFill>
                <a:srgbClr val="000000"/>
              </a:solidFill>
              <a:latin typeface="Calibri" panose="020F0502020204030204" pitchFamily="34" charset="0"/>
              <a:cs typeface="Calibri" panose="020F0502020204030204" pitchFamily="34" charset="0"/>
            </a:endParaRPr>
          </a:p>
          <a:p>
            <a:r>
              <a:rPr lang="en-GB" dirty="0">
                <a:solidFill>
                  <a:srgbClr val="000000"/>
                </a:solidFill>
                <a:latin typeface="Calibri" panose="020F0502020204030204" pitchFamily="34" charset="0"/>
                <a:cs typeface="Calibri" panose="020F0502020204030204" pitchFamily="34" charset="0"/>
              </a:rPr>
              <a:t>“Religion has always instructed us to host those in need </a:t>
            </a:r>
            <a:r>
              <a:rPr lang="en-GB" b="1" dirty="0">
                <a:solidFill>
                  <a:srgbClr val="000000"/>
                </a:solidFill>
                <a:latin typeface="Calibri" panose="020F0502020204030204" pitchFamily="34" charset="0"/>
                <a:cs typeface="Calibri" panose="020F0502020204030204" pitchFamily="34" charset="0"/>
              </a:rPr>
              <a:t>especially if we have language and religion in common</a:t>
            </a:r>
            <a:r>
              <a:rPr lang="en-GB" dirty="0">
                <a:solidFill>
                  <a:srgbClr val="000000"/>
                </a:solidFill>
                <a:latin typeface="Calibri" panose="020F0502020204030204" pitchFamily="34" charset="0"/>
                <a:cs typeface="Calibri" panose="020F0502020204030204" pitchFamily="34" charset="0"/>
              </a:rPr>
              <a:t>”.</a:t>
            </a:r>
          </a:p>
          <a:p>
            <a:endParaRPr lang="en-GB" dirty="0">
              <a:solidFill>
                <a:srgbClr val="000000"/>
              </a:solidFill>
              <a:latin typeface="Calibri" panose="020F0502020204030204" pitchFamily="34" charset="0"/>
              <a:cs typeface="Calibri" panose="020F0502020204030204" pitchFamily="34" charset="0"/>
            </a:endParaRPr>
          </a:p>
          <a:p>
            <a:r>
              <a:rPr lang="en-GB" dirty="0" smtClean="0">
                <a:solidFill>
                  <a:srgbClr val="000000"/>
                </a:solidFill>
                <a:latin typeface="Calibri" panose="020F0502020204030204" pitchFamily="34" charset="0"/>
                <a:cs typeface="Calibri" panose="020F0502020204030204" pitchFamily="34" charset="0"/>
              </a:rPr>
              <a:t>“It’s </a:t>
            </a:r>
            <a:r>
              <a:rPr lang="en-GB" dirty="0">
                <a:solidFill>
                  <a:srgbClr val="000000"/>
                </a:solidFill>
                <a:latin typeface="Calibri" panose="020F0502020204030204" pitchFamily="34" charset="0"/>
                <a:cs typeface="Calibri" panose="020F0502020204030204" pitchFamily="34" charset="0"/>
              </a:rPr>
              <a:t>important to note that the people of Mecca didn’t overstay their welcome. </a:t>
            </a:r>
            <a:r>
              <a:rPr lang="en-GB" b="1" dirty="0">
                <a:solidFill>
                  <a:srgbClr val="000000"/>
                </a:solidFill>
                <a:latin typeface="Calibri" panose="020F0502020204030204" pitchFamily="34" charset="0"/>
                <a:cs typeface="Calibri" panose="020F0502020204030204" pitchFamily="34" charset="0"/>
              </a:rPr>
              <a:t>They were hosted temporarily until they were able to get their lives in order</a:t>
            </a:r>
            <a:r>
              <a:rPr lang="en-GB" dirty="0">
                <a:solidFill>
                  <a:srgbClr val="000000"/>
                </a:solidFill>
                <a:latin typeface="Calibri" panose="020F0502020204030204" pitchFamily="34" charset="0"/>
                <a:cs typeface="Calibri" panose="020F0502020204030204" pitchFamily="34" charset="0"/>
              </a:rPr>
              <a:t> and become </a:t>
            </a:r>
            <a:r>
              <a:rPr lang="en-GB" dirty="0" smtClean="0">
                <a:solidFill>
                  <a:srgbClr val="000000"/>
                </a:solidFill>
                <a:latin typeface="Calibri" panose="020F0502020204030204" pitchFamily="34" charset="0"/>
                <a:cs typeface="Calibri" panose="020F0502020204030204" pitchFamily="34" charset="0"/>
              </a:rPr>
              <a:t>independent”. </a:t>
            </a:r>
          </a:p>
          <a:p>
            <a:endParaRPr lang="en-GB"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496996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2"/>
          <p:cNvSpPr txBox="1">
            <a:spLocks noChangeArrowheads="1"/>
          </p:cNvSpPr>
          <p:nvPr/>
        </p:nvSpPr>
        <p:spPr bwMode="auto">
          <a:xfrm>
            <a:off x="3484450" y="3469916"/>
            <a:ext cx="2381075"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Secular principles and institutional capacity drives forms of engagement</a:t>
            </a:r>
          </a:p>
        </p:txBody>
      </p:sp>
      <p:sp>
        <p:nvSpPr>
          <p:cNvPr id="23" name="Text Box 2"/>
          <p:cNvSpPr txBox="1">
            <a:spLocks noChangeArrowheads="1"/>
          </p:cNvSpPr>
          <p:nvPr/>
        </p:nvSpPr>
        <p:spPr bwMode="auto">
          <a:xfrm>
            <a:off x="3065787" y="1649636"/>
            <a:ext cx="2667498"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Shapes public and private space for religious expression, engagement &amp; narrative</a:t>
            </a:r>
          </a:p>
        </p:txBody>
      </p:sp>
      <p:sp>
        <p:nvSpPr>
          <p:cNvPr id="24" name="Text Box 2"/>
          <p:cNvSpPr txBox="1">
            <a:spLocks noChangeArrowheads="1"/>
          </p:cNvSpPr>
          <p:nvPr/>
        </p:nvSpPr>
        <p:spPr bwMode="auto">
          <a:xfrm>
            <a:off x="6181725" y="1550099"/>
            <a:ext cx="2214313"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Enforces secular framing on humanitarian strategy and engagement</a:t>
            </a:r>
          </a:p>
        </p:txBody>
      </p:sp>
      <p:sp>
        <p:nvSpPr>
          <p:cNvPr id="26" name="Text Box 2"/>
          <p:cNvSpPr txBox="1">
            <a:spLocks noChangeArrowheads="1"/>
          </p:cNvSpPr>
          <p:nvPr/>
        </p:nvSpPr>
        <p:spPr bwMode="auto">
          <a:xfrm>
            <a:off x="6253991" y="2975124"/>
            <a:ext cx="2415086" cy="5524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self-understanding &amp; institutional capacity drives forms of engagement</a:t>
            </a:r>
          </a:p>
        </p:txBody>
      </p:sp>
      <p:sp>
        <p:nvSpPr>
          <p:cNvPr id="28" name="Text Box 2"/>
          <p:cNvSpPr txBox="1">
            <a:spLocks noChangeArrowheads="1"/>
          </p:cNvSpPr>
          <p:nvPr/>
        </p:nvSpPr>
        <p:spPr bwMode="auto">
          <a:xfrm>
            <a:off x="5699442" y="4470614"/>
            <a:ext cx="2329109"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and affiliation shapes provision of welcome and solidarity</a:t>
            </a:r>
          </a:p>
        </p:txBody>
      </p:sp>
      <p:sp>
        <p:nvSpPr>
          <p:cNvPr id="27" name="Text Box 2"/>
          <p:cNvSpPr txBox="1">
            <a:spLocks noChangeArrowheads="1"/>
          </p:cNvSpPr>
          <p:nvPr/>
        </p:nvSpPr>
        <p:spPr bwMode="auto">
          <a:xfrm>
            <a:off x="3268455" y="5152985"/>
            <a:ext cx="2545073" cy="5524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and affiliation shapes experience of exile and loss and narratives of agency and resilience</a:t>
            </a:r>
          </a:p>
        </p:txBody>
      </p:sp>
      <p:sp>
        <p:nvSpPr>
          <p:cNvPr id="9" name="Rectangle 8"/>
          <p:cNvSpPr/>
          <p:nvPr/>
        </p:nvSpPr>
        <p:spPr>
          <a:xfrm>
            <a:off x="914265" y="6437929"/>
            <a:ext cx="10059624" cy="138521"/>
          </a:xfrm>
          <a:prstGeom prst="rect">
            <a:avLst/>
          </a:prstGeom>
          <a:solidFill>
            <a:srgbClr val="C769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12" name="Picture 11" descr="N:\Downloads\Refugee Hosts Logo -6b.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19553" y="569387"/>
            <a:ext cx="1092200" cy="1099811"/>
          </a:xfrm>
          <a:prstGeom prst="rect">
            <a:avLst/>
          </a:prstGeom>
          <a:noFill/>
          <a:ln>
            <a:noFill/>
          </a:ln>
        </p:spPr>
      </p:pic>
      <p:sp>
        <p:nvSpPr>
          <p:cNvPr id="16" name="Rectangle 15"/>
          <p:cNvSpPr/>
          <p:nvPr/>
        </p:nvSpPr>
        <p:spPr>
          <a:xfrm>
            <a:off x="3048000" y="2136339"/>
            <a:ext cx="6096000" cy="369332"/>
          </a:xfrm>
          <a:prstGeom prst="rect">
            <a:avLst/>
          </a:prstGeom>
        </p:spPr>
        <p:txBody>
          <a:bodyPr>
            <a:spAutoFit/>
          </a:bodyPr>
          <a:lstStyle/>
          <a:p>
            <a:pPr fontAlgn="base"/>
            <a:endParaRPr lang="en-GB" b="0" i="0" u="none" strike="noStrike" cap="all" dirty="0" smtClean="0">
              <a:solidFill>
                <a:srgbClr val="404040"/>
              </a:solidFill>
              <a:effectLst/>
              <a:latin typeface="&amp;quot"/>
            </a:endParaRPr>
          </a:p>
        </p:txBody>
      </p:sp>
      <p:sp>
        <p:nvSpPr>
          <p:cNvPr id="11" name="Rectangle 10"/>
          <p:cNvSpPr/>
          <p:nvPr/>
        </p:nvSpPr>
        <p:spPr>
          <a:xfrm>
            <a:off x="914264" y="283741"/>
            <a:ext cx="10210936" cy="261610"/>
          </a:xfrm>
          <a:prstGeom prst="rect">
            <a:avLst/>
          </a:prstGeom>
          <a:solidFill>
            <a:srgbClr val="CC64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p>
            <a:pPr>
              <a:spcAft>
                <a:spcPts val="0"/>
              </a:spcAft>
              <a:tabLst>
                <a:tab pos="2865755" algn="ctr"/>
                <a:tab pos="5731510" algn="r"/>
              </a:tabLst>
            </a:pPr>
            <a:r>
              <a:rPr lang="en-GB" sz="1100" cap="all" dirty="0">
                <a:solidFill>
                  <a:srgbClr val="FFFFFF"/>
                </a:solidFill>
                <a:effectLst/>
                <a:ea typeface="Calibri" panose="020F0502020204030204" pitchFamily="34" charset="0"/>
                <a:cs typeface="Times New Roman" panose="02020603050405020304" pitchFamily="18" charset="0"/>
              </a:rPr>
              <a:t>A GUIDE TO LOCATING </a:t>
            </a:r>
            <a:r>
              <a:rPr lang="en-GB" sz="1100" cap="all" dirty="0" err="1">
                <a:solidFill>
                  <a:srgbClr val="FFFFFF"/>
                </a:solidFill>
                <a:effectLst/>
                <a:ea typeface="Calibri" panose="020F0502020204030204" pitchFamily="34" charset="0"/>
                <a:cs typeface="Times New Roman" panose="02020603050405020304" pitchFamily="18" charset="0"/>
              </a:rPr>
              <a:t>faITH</a:t>
            </a:r>
            <a:r>
              <a:rPr lang="en-GB" sz="1100" cap="all" dirty="0">
                <a:solidFill>
                  <a:srgbClr val="FFFFFF"/>
                </a:solidFill>
                <a:effectLst/>
                <a:ea typeface="Calibri" panose="020F0502020204030204" pitchFamily="34" charset="0"/>
                <a:cs typeface="Times New Roman" panose="02020603050405020304" pitchFamily="18" charset="0"/>
              </a:rPr>
              <a:t> IN HUMANITARIAN PRACTICE AND LOCAL community </a:t>
            </a:r>
            <a:r>
              <a:rPr lang="en-GB" sz="1100" cap="all" dirty="0" smtClean="0">
                <a:solidFill>
                  <a:srgbClr val="FFFFFF"/>
                </a:solidFill>
                <a:effectLst/>
                <a:ea typeface="Calibri" panose="020F0502020204030204" pitchFamily="34" charset="0"/>
                <a:cs typeface="Times New Roman" panose="02020603050405020304" pitchFamily="18" charset="0"/>
              </a:rPr>
              <a:t>RESPONSE                                        </a:t>
            </a:r>
            <a:endParaRPr lang="en-GB" sz="1100" dirty="0">
              <a:effectLst/>
              <a:ea typeface="Calibri" panose="020F0502020204030204" pitchFamily="34" charset="0"/>
              <a:cs typeface="Times New Roman" panose="02020603050405020304" pitchFamily="18" charset="0"/>
            </a:endParaRPr>
          </a:p>
        </p:txBody>
      </p:sp>
      <p:sp>
        <p:nvSpPr>
          <p:cNvPr id="7" name="Text Box 2"/>
          <p:cNvSpPr txBox="1">
            <a:spLocks noChangeArrowheads="1"/>
          </p:cNvSpPr>
          <p:nvPr/>
        </p:nvSpPr>
        <p:spPr bwMode="auto">
          <a:xfrm>
            <a:off x="1543795" y="1142887"/>
            <a:ext cx="1366838" cy="8001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_____________</a:t>
            </a:r>
          </a:p>
          <a:p>
            <a:pPr algn="ctr">
              <a:lnSpc>
                <a:spcPct val="107000"/>
              </a:lnSpc>
              <a:spcAft>
                <a:spcPts val="0"/>
              </a:spcAft>
            </a:pPr>
            <a:endParaRPr lang="en-GB" sz="1400" b="1" i="1" dirty="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Governmental </a:t>
            </a:r>
            <a:r>
              <a:rPr lang="en-GB" sz="1400" b="1" i="1"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and Political </a:t>
            </a: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Context</a:t>
            </a:r>
          </a:p>
          <a:p>
            <a:pPr algn="ctr">
              <a:lnSpc>
                <a:spcPct val="107000"/>
              </a:lnSpc>
              <a:spcAft>
                <a:spcPts val="0"/>
              </a:spcAft>
            </a:pPr>
            <a:r>
              <a:rPr lang="en-GB" sz="1400" b="1" i="1" dirty="0" smtClean="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 Box 2"/>
          <p:cNvSpPr txBox="1">
            <a:spLocks noChangeArrowheads="1"/>
          </p:cNvSpPr>
          <p:nvPr/>
        </p:nvSpPr>
        <p:spPr bwMode="auto">
          <a:xfrm>
            <a:off x="1624546" y="3177863"/>
            <a:ext cx="1376457" cy="1031602"/>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Secular </a:t>
            </a:r>
            <a:r>
              <a:rPr lang="en-GB" sz="1400" b="1" i="1"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Groups in Civil </a:t>
            </a: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Society</a:t>
            </a:r>
          </a:p>
          <a:p>
            <a:pPr algn="ctr">
              <a:lnSpc>
                <a:spcPct val="107000"/>
              </a:lnSpc>
              <a:spcAft>
                <a:spcPts val="0"/>
              </a:spcAft>
            </a:pPr>
            <a:r>
              <a:rPr lang="en-GB" sz="1400" b="1" i="1" dirty="0" smtClean="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100"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 Box 2"/>
          <p:cNvSpPr txBox="1">
            <a:spLocks noChangeArrowheads="1"/>
          </p:cNvSpPr>
          <p:nvPr/>
        </p:nvSpPr>
        <p:spPr bwMode="auto">
          <a:xfrm>
            <a:off x="1873461" y="4931820"/>
            <a:ext cx="986209" cy="82279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a:t>
            </a:r>
          </a:p>
          <a:p>
            <a:pP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Refugees</a:t>
            </a:r>
          </a:p>
          <a:p>
            <a:pP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 Box 2"/>
          <p:cNvSpPr txBox="1">
            <a:spLocks noChangeArrowheads="1"/>
          </p:cNvSpPr>
          <p:nvPr/>
        </p:nvSpPr>
        <p:spPr bwMode="auto">
          <a:xfrm>
            <a:off x="8877132" y="1136192"/>
            <a:ext cx="1280353" cy="90360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0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i="1" dirty="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Global </a:t>
            </a:r>
            <a:r>
              <a:rPr lang="en-GB" sz="1400" b="1" i="1"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Humanitarian </a:t>
            </a: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Regime</a:t>
            </a:r>
            <a:endParaRPr lang="en-GB" sz="1400" b="1" i="1" dirty="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 Box 2"/>
          <p:cNvSpPr txBox="1">
            <a:spLocks noChangeArrowheads="1"/>
          </p:cNvSpPr>
          <p:nvPr/>
        </p:nvSpPr>
        <p:spPr bwMode="auto">
          <a:xfrm>
            <a:off x="8940962" y="2921990"/>
            <a:ext cx="1384300" cy="7239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Religious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Civil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Society</a:t>
            </a: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 Box 2"/>
          <p:cNvSpPr txBox="1">
            <a:spLocks noChangeArrowheads="1"/>
          </p:cNvSpPr>
          <p:nvPr/>
        </p:nvSpPr>
        <p:spPr bwMode="auto">
          <a:xfrm>
            <a:off x="9070810" y="4392519"/>
            <a:ext cx="1119585" cy="59499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Hosts</a:t>
            </a:r>
          </a:p>
          <a:p>
            <a:pPr algn="ct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Oval 16"/>
          <p:cNvSpPr/>
          <p:nvPr/>
        </p:nvSpPr>
        <p:spPr>
          <a:xfrm>
            <a:off x="3001003" y="4892783"/>
            <a:ext cx="3130304" cy="132014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 name="Oval 17"/>
          <p:cNvSpPr/>
          <p:nvPr/>
        </p:nvSpPr>
        <p:spPr>
          <a:xfrm>
            <a:off x="5238472" y="3944858"/>
            <a:ext cx="3061541" cy="155847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 name="Oval 18"/>
          <p:cNvSpPr/>
          <p:nvPr/>
        </p:nvSpPr>
        <p:spPr>
          <a:xfrm>
            <a:off x="3239648" y="3134856"/>
            <a:ext cx="3165567" cy="1386855"/>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 name="Oval 19"/>
          <p:cNvSpPr/>
          <p:nvPr/>
        </p:nvSpPr>
        <p:spPr>
          <a:xfrm>
            <a:off x="5921115" y="2730670"/>
            <a:ext cx="3080839" cy="16171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1" name="Oval 20"/>
          <p:cNvSpPr/>
          <p:nvPr/>
        </p:nvSpPr>
        <p:spPr>
          <a:xfrm>
            <a:off x="5919539" y="1122196"/>
            <a:ext cx="2738686" cy="1480017"/>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 name="Oval 21"/>
          <p:cNvSpPr/>
          <p:nvPr/>
        </p:nvSpPr>
        <p:spPr>
          <a:xfrm>
            <a:off x="2910633" y="1258069"/>
            <a:ext cx="2804865" cy="1401845"/>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27620978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2"/>
          <p:cNvSpPr txBox="1">
            <a:spLocks noChangeArrowheads="1"/>
          </p:cNvSpPr>
          <p:nvPr/>
        </p:nvSpPr>
        <p:spPr bwMode="auto">
          <a:xfrm>
            <a:off x="3484450" y="3469916"/>
            <a:ext cx="2381075"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Secular principles and institutional capacity drives forms of engagement</a:t>
            </a:r>
          </a:p>
        </p:txBody>
      </p:sp>
      <p:sp>
        <p:nvSpPr>
          <p:cNvPr id="23" name="Text Box 2"/>
          <p:cNvSpPr txBox="1">
            <a:spLocks noChangeArrowheads="1"/>
          </p:cNvSpPr>
          <p:nvPr/>
        </p:nvSpPr>
        <p:spPr bwMode="auto">
          <a:xfrm>
            <a:off x="3065787" y="1649636"/>
            <a:ext cx="2667498"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Shapes public and private space for religious expression, engagement &amp; narrative</a:t>
            </a:r>
          </a:p>
        </p:txBody>
      </p:sp>
      <p:sp>
        <p:nvSpPr>
          <p:cNvPr id="24" name="Text Box 2"/>
          <p:cNvSpPr txBox="1">
            <a:spLocks noChangeArrowheads="1"/>
          </p:cNvSpPr>
          <p:nvPr/>
        </p:nvSpPr>
        <p:spPr bwMode="auto">
          <a:xfrm>
            <a:off x="6181725" y="1550099"/>
            <a:ext cx="2214313"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Enforces secular framing on humanitarian strategy and engagement</a:t>
            </a:r>
          </a:p>
        </p:txBody>
      </p:sp>
      <p:sp>
        <p:nvSpPr>
          <p:cNvPr id="26" name="Text Box 2"/>
          <p:cNvSpPr txBox="1">
            <a:spLocks noChangeArrowheads="1"/>
          </p:cNvSpPr>
          <p:nvPr/>
        </p:nvSpPr>
        <p:spPr bwMode="auto">
          <a:xfrm>
            <a:off x="6253991" y="2975124"/>
            <a:ext cx="2415086" cy="5524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self-understanding &amp; institutional capacity drives forms of engagement</a:t>
            </a:r>
          </a:p>
        </p:txBody>
      </p:sp>
      <p:sp>
        <p:nvSpPr>
          <p:cNvPr id="28" name="Text Box 2"/>
          <p:cNvSpPr txBox="1">
            <a:spLocks noChangeArrowheads="1"/>
          </p:cNvSpPr>
          <p:nvPr/>
        </p:nvSpPr>
        <p:spPr bwMode="auto">
          <a:xfrm>
            <a:off x="5699442" y="4470614"/>
            <a:ext cx="2329109"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and affiliation shapes provision of welcome and solidarity</a:t>
            </a:r>
          </a:p>
        </p:txBody>
      </p:sp>
      <p:sp>
        <p:nvSpPr>
          <p:cNvPr id="27" name="Text Box 2"/>
          <p:cNvSpPr txBox="1">
            <a:spLocks noChangeArrowheads="1"/>
          </p:cNvSpPr>
          <p:nvPr/>
        </p:nvSpPr>
        <p:spPr bwMode="auto">
          <a:xfrm>
            <a:off x="3268455" y="5152985"/>
            <a:ext cx="2545073" cy="5524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and affiliation shapes experience of exile and loss and narratives of agency and resilience</a:t>
            </a:r>
          </a:p>
        </p:txBody>
      </p:sp>
      <p:sp>
        <p:nvSpPr>
          <p:cNvPr id="9" name="Rectangle 8"/>
          <p:cNvSpPr/>
          <p:nvPr/>
        </p:nvSpPr>
        <p:spPr>
          <a:xfrm>
            <a:off x="914265" y="6437929"/>
            <a:ext cx="10059624" cy="138521"/>
          </a:xfrm>
          <a:prstGeom prst="rect">
            <a:avLst/>
          </a:prstGeom>
          <a:solidFill>
            <a:srgbClr val="C769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12" name="Picture 11" descr="N:\Downloads\Refugee Hosts Logo -6b.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19553" y="569387"/>
            <a:ext cx="1092200" cy="1099811"/>
          </a:xfrm>
          <a:prstGeom prst="rect">
            <a:avLst/>
          </a:prstGeom>
          <a:noFill/>
          <a:ln>
            <a:noFill/>
          </a:ln>
        </p:spPr>
      </p:pic>
      <p:sp>
        <p:nvSpPr>
          <p:cNvPr id="16" name="Rectangle 15"/>
          <p:cNvSpPr/>
          <p:nvPr/>
        </p:nvSpPr>
        <p:spPr>
          <a:xfrm>
            <a:off x="3048000" y="2136339"/>
            <a:ext cx="6096000" cy="369332"/>
          </a:xfrm>
          <a:prstGeom prst="rect">
            <a:avLst/>
          </a:prstGeom>
        </p:spPr>
        <p:txBody>
          <a:bodyPr>
            <a:spAutoFit/>
          </a:bodyPr>
          <a:lstStyle/>
          <a:p>
            <a:pPr fontAlgn="base"/>
            <a:endParaRPr lang="en-GB" b="0" i="0" u="none" strike="noStrike" cap="all" dirty="0" smtClean="0">
              <a:solidFill>
                <a:srgbClr val="404040"/>
              </a:solidFill>
              <a:effectLst/>
              <a:latin typeface="&amp;quot"/>
            </a:endParaRPr>
          </a:p>
        </p:txBody>
      </p:sp>
      <p:sp>
        <p:nvSpPr>
          <p:cNvPr id="11" name="Rectangle 10"/>
          <p:cNvSpPr/>
          <p:nvPr/>
        </p:nvSpPr>
        <p:spPr>
          <a:xfrm>
            <a:off x="914264" y="283741"/>
            <a:ext cx="10210936" cy="261610"/>
          </a:xfrm>
          <a:prstGeom prst="rect">
            <a:avLst/>
          </a:prstGeom>
          <a:solidFill>
            <a:srgbClr val="CC64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p>
            <a:pPr>
              <a:spcAft>
                <a:spcPts val="0"/>
              </a:spcAft>
              <a:tabLst>
                <a:tab pos="2865755" algn="ctr"/>
                <a:tab pos="5731510" algn="r"/>
              </a:tabLst>
            </a:pPr>
            <a:r>
              <a:rPr lang="en-GB" sz="1100" cap="all" dirty="0">
                <a:solidFill>
                  <a:srgbClr val="FFFFFF"/>
                </a:solidFill>
                <a:effectLst/>
                <a:ea typeface="Calibri" panose="020F0502020204030204" pitchFamily="34" charset="0"/>
                <a:cs typeface="Times New Roman" panose="02020603050405020304" pitchFamily="18" charset="0"/>
              </a:rPr>
              <a:t>A GUIDE TO LOCATING </a:t>
            </a:r>
            <a:r>
              <a:rPr lang="en-GB" sz="1100" cap="all" dirty="0" err="1">
                <a:solidFill>
                  <a:srgbClr val="FFFFFF"/>
                </a:solidFill>
                <a:effectLst/>
                <a:ea typeface="Calibri" panose="020F0502020204030204" pitchFamily="34" charset="0"/>
                <a:cs typeface="Times New Roman" panose="02020603050405020304" pitchFamily="18" charset="0"/>
              </a:rPr>
              <a:t>faITH</a:t>
            </a:r>
            <a:r>
              <a:rPr lang="en-GB" sz="1100" cap="all" dirty="0">
                <a:solidFill>
                  <a:srgbClr val="FFFFFF"/>
                </a:solidFill>
                <a:effectLst/>
                <a:ea typeface="Calibri" panose="020F0502020204030204" pitchFamily="34" charset="0"/>
                <a:cs typeface="Times New Roman" panose="02020603050405020304" pitchFamily="18" charset="0"/>
              </a:rPr>
              <a:t> IN HUMANITARIAN PRACTICE AND LOCAL community </a:t>
            </a:r>
            <a:r>
              <a:rPr lang="en-GB" sz="1100" cap="all" dirty="0" smtClean="0">
                <a:solidFill>
                  <a:srgbClr val="FFFFFF"/>
                </a:solidFill>
                <a:effectLst/>
                <a:ea typeface="Calibri" panose="020F0502020204030204" pitchFamily="34" charset="0"/>
                <a:cs typeface="Times New Roman" panose="02020603050405020304" pitchFamily="18" charset="0"/>
              </a:rPr>
              <a:t>RESPONSE                                        </a:t>
            </a:r>
            <a:endParaRPr lang="en-GB" sz="1100" dirty="0">
              <a:effectLst/>
              <a:ea typeface="Calibri" panose="020F0502020204030204" pitchFamily="34" charset="0"/>
              <a:cs typeface="Times New Roman" panose="02020603050405020304" pitchFamily="18" charset="0"/>
            </a:endParaRPr>
          </a:p>
        </p:txBody>
      </p:sp>
      <p:sp>
        <p:nvSpPr>
          <p:cNvPr id="7" name="Text Box 2"/>
          <p:cNvSpPr txBox="1">
            <a:spLocks noChangeArrowheads="1"/>
          </p:cNvSpPr>
          <p:nvPr/>
        </p:nvSpPr>
        <p:spPr bwMode="auto">
          <a:xfrm>
            <a:off x="1543795" y="1142887"/>
            <a:ext cx="1366838" cy="8001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_____________</a:t>
            </a:r>
          </a:p>
          <a:p>
            <a:pPr algn="ctr">
              <a:lnSpc>
                <a:spcPct val="107000"/>
              </a:lnSpc>
              <a:spcAft>
                <a:spcPts val="0"/>
              </a:spcAft>
            </a:pPr>
            <a:endParaRPr lang="en-GB" sz="1400" b="1" i="1" dirty="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Governmental </a:t>
            </a:r>
            <a:r>
              <a:rPr lang="en-GB" sz="1400" b="1" i="1"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and Political </a:t>
            </a: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Context</a:t>
            </a:r>
          </a:p>
          <a:p>
            <a:pPr algn="ctr">
              <a:lnSpc>
                <a:spcPct val="107000"/>
              </a:lnSpc>
              <a:spcAft>
                <a:spcPts val="0"/>
              </a:spcAft>
            </a:pPr>
            <a:r>
              <a:rPr lang="en-GB" sz="1400" b="1" i="1" dirty="0" smtClean="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 Box 2"/>
          <p:cNvSpPr txBox="1">
            <a:spLocks noChangeArrowheads="1"/>
          </p:cNvSpPr>
          <p:nvPr/>
        </p:nvSpPr>
        <p:spPr bwMode="auto">
          <a:xfrm>
            <a:off x="1624546" y="3177863"/>
            <a:ext cx="1376457" cy="1031602"/>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Secular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Groups in Civil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Society</a:t>
            </a:r>
          </a:p>
          <a:p>
            <a:pPr algn="ct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100"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 Box 2"/>
          <p:cNvSpPr txBox="1">
            <a:spLocks noChangeArrowheads="1"/>
          </p:cNvSpPr>
          <p:nvPr/>
        </p:nvSpPr>
        <p:spPr bwMode="auto">
          <a:xfrm>
            <a:off x="1873461" y="4931820"/>
            <a:ext cx="986209" cy="82279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a:t>
            </a:r>
          </a:p>
          <a:p>
            <a:pP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Refugees</a:t>
            </a:r>
          </a:p>
          <a:p>
            <a:pP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 Box 2"/>
          <p:cNvSpPr txBox="1">
            <a:spLocks noChangeArrowheads="1"/>
          </p:cNvSpPr>
          <p:nvPr/>
        </p:nvSpPr>
        <p:spPr bwMode="auto">
          <a:xfrm>
            <a:off x="8877132" y="1136192"/>
            <a:ext cx="1280353" cy="90360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0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i="1" dirty="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Global </a:t>
            </a:r>
            <a:r>
              <a:rPr lang="en-GB" sz="1400" b="1" i="1"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Humanitarian </a:t>
            </a: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Regime</a:t>
            </a:r>
          </a:p>
          <a:p>
            <a:pPr algn="ctr">
              <a:lnSpc>
                <a:spcPct val="107000"/>
              </a:lnSpc>
              <a:spcAft>
                <a:spcPts val="0"/>
              </a:spcAft>
            </a:pPr>
            <a:endParaRPr lang="en-GB" sz="1400" b="1" i="1" dirty="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 Box 2"/>
          <p:cNvSpPr txBox="1">
            <a:spLocks noChangeArrowheads="1"/>
          </p:cNvSpPr>
          <p:nvPr/>
        </p:nvSpPr>
        <p:spPr bwMode="auto">
          <a:xfrm>
            <a:off x="8940962" y="2921990"/>
            <a:ext cx="1384300" cy="7239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Religious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Civil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Society</a:t>
            </a: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 Box 2"/>
          <p:cNvSpPr txBox="1">
            <a:spLocks noChangeArrowheads="1"/>
          </p:cNvSpPr>
          <p:nvPr/>
        </p:nvSpPr>
        <p:spPr bwMode="auto">
          <a:xfrm>
            <a:off x="9070810" y="4392519"/>
            <a:ext cx="1119585" cy="59499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Hosts</a:t>
            </a:r>
          </a:p>
          <a:p>
            <a:pPr algn="ct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Oval 16"/>
          <p:cNvSpPr/>
          <p:nvPr/>
        </p:nvSpPr>
        <p:spPr>
          <a:xfrm>
            <a:off x="3001003" y="4892783"/>
            <a:ext cx="3130304" cy="132014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 name="Oval 17"/>
          <p:cNvSpPr/>
          <p:nvPr/>
        </p:nvSpPr>
        <p:spPr>
          <a:xfrm>
            <a:off x="5238472" y="3944858"/>
            <a:ext cx="3061541" cy="155847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 name="Oval 18"/>
          <p:cNvSpPr/>
          <p:nvPr/>
        </p:nvSpPr>
        <p:spPr>
          <a:xfrm>
            <a:off x="3239648" y="3134856"/>
            <a:ext cx="3165567" cy="138685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 name="Oval 19"/>
          <p:cNvSpPr/>
          <p:nvPr/>
        </p:nvSpPr>
        <p:spPr>
          <a:xfrm>
            <a:off x="5921115" y="2730670"/>
            <a:ext cx="3080839" cy="16171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1" name="Oval 20"/>
          <p:cNvSpPr/>
          <p:nvPr/>
        </p:nvSpPr>
        <p:spPr>
          <a:xfrm>
            <a:off x="5919539" y="1122196"/>
            <a:ext cx="2738686" cy="1480017"/>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 name="Oval 21"/>
          <p:cNvSpPr/>
          <p:nvPr/>
        </p:nvSpPr>
        <p:spPr>
          <a:xfrm>
            <a:off x="2910633" y="1258069"/>
            <a:ext cx="2804865" cy="1401845"/>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34275241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2"/>
          <p:cNvSpPr txBox="1">
            <a:spLocks noChangeArrowheads="1"/>
          </p:cNvSpPr>
          <p:nvPr/>
        </p:nvSpPr>
        <p:spPr bwMode="auto">
          <a:xfrm>
            <a:off x="3484450" y="3469916"/>
            <a:ext cx="2381075"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Secular principles and institutional capacity drives forms of engagement</a:t>
            </a:r>
          </a:p>
        </p:txBody>
      </p:sp>
      <p:sp>
        <p:nvSpPr>
          <p:cNvPr id="23" name="Text Box 2"/>
          <p:cNvSpPr txBox="1">
            <a:spLocks noChangeArrowheads="1"/>
          </p:cNvSpPr>
          <p:nvPr/>
        </p:nvSpPr>
        <p:spPr bwMode="auto">
          <a:xfrm>
            <a:off x="3065787" y="1649636"/>
            <a:ext cx="2667498"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rPr>
              <a:t>Shapes public and private space for religious expression, engagement &amp; narrative</a:t>
            </a:r>
          </a:p>
        </p:txBody>
      </p:sp>
      <p:sp>
        <p:nvSpPr>
          <p:cNvPr id="24" name="Text Box 2"/>
          <p:cNvSpPr txBox="1">
            <a:spLocks noChangeArrowheads="1"/>
          </p:cNvSpPr>
          <p:nvPr/>
        </p:nvSpPr>
        <p:spPr bwMode="auto">
          <a:xfrm>
            <a:off x="6181725" y="1550099"/>
            <a:ext cx="2214313"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Enforces secular framing on humanitarian strategy and engagement</a:t>
            </a:r>
          </a:p>
        </p:txBody>
      </p:sp>
      <p:sp>
        <p:nvSpPr>
          <p:cNvPr id="26" name="Text Box 2"/>
          <p:cNvSpPr txBox="1">
            <a:spLocks noChangeArrowheads="1"/>
          </p:cNvSpPr>
          <p:nvPr/>
        </p:nvSpPr>
        <p:spPr bwMode="auto">
          <a:xfrm>
            <a:off x="6253991" y="2975124"/>
            <a:ext cx="2415086" cy="5524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self-understanding &amp; institutional capacity drives forms of engagement</a:t>
            </a:r>
          </a:p>
        </p:txBody>
      </p:sp>
      <p:sp>
        <p:nvSpPr>
          <p:cNvPr id="28" name="Text Box 2"/>
          <p:cNvSpPr txBox="1">
            <a:spLocks noChangeArrowheads="1"/>
          </p:cNvSpPr>
          <p:nvPr/>
        </p:nvSpPr>
        <p:spPr bwMode="auto">
          <a:xfrm>
            <a:off x="5699442" y="4470614"/>
            <a:ext cx="2329109"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and affiliation shapes provision of welcome and solidarity</a:t>
            </a:r>
          </a:p>
        </p:txBody>
      </p:sp>
      <p:sp>
        <p:nvSpPr>
          <p:cNvPr id="27" name="Text Box 2"/>
          <p:cNvSpPr txBox="1">
            <a:spLocks noChangeArrowheads="1"/>
          </p:cNvSpPr>
          <p:nvPr/>
        </p:nvSpPr>
        <p:spPr bwMode="auto">
          <a:xfrm>
            <a:off x="3268455" y="5152985"/>
            <a:ext cx="2545073" cy="5524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and affiliation shapes experience of exile and loss and narratives of agency and resilience</a:t>
            </a:r>
          </a:p>
        </p:txBody>
      </p:sp>
      <p:sp>
        <p:nvSpPr>
          <p:cNvPr id="9" name="Rectangle 8"/>
          <p:cNvSpPr/>
          <p:nvPr/>
        </p:nvSpPr>
        <p:spPr>
          <a:xfrm>
            <a:off x="914265" y="6437929"/>
            <a:ext cx="10059624" cy="138521"/>
          </a:xfrm>
          <a:prstGeom prst="rect">
            <a:avLst/>
          </a:prstGeom>
          <a:solidFill>
            <a:srgbClr val="C769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12" name="Picture 11" descr="N:\Downloads\Refugee Hosts Logo -6b.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19553" y="569387"/>
            <a:ext cx="1092200" cy="1099811"/>
          </a:xfrm>
          <a:prstGeom prst="rect">
            <a:avLst/>
          </a:prstGeom>
          <a:noFill/>
          <a:ln>
            <a:noFill/>
          </a:ln>
        </p:spPr>
      </p:pic>
      <p:sp>
        <p:nvSpPr>
          <p:cNvPr id="16" name="Rectangle 15"/>
          <p:cNvSpPr/>
          <p:nvPr/>
        </p:nvSpPr>
        <p:spPr>
          <a:xfrm>
            <a:off x="3048000" y="2136339"/>
            <a:ext cx="6096000" cy="369332"/>
          </a:xfrm>
          <a:prstGeom prst="rect">
            <a:avLst/>
          </a:prstGeom>
        </p:spPr>
        <p:txBody>
          <a:bodyPr>
            <a:spAutoFit/>
          </a:bodyPr>
          <a:lstStyle/>
          <a:p>
            <a:pPr fontAlgn="base"/>
            <a:endParaRPr lang="en-GB" b="0" i="0" u="none" strike="noStrike" cap="all" dirty="0" smtClean="0">
              <a:solidFill>
                <a:srgbClr val="404040"/>
              </a:solidFill>
              <a:effectLst/>
              <a:latin typeface="&amp;quot"/>
            </a:endParaRPr>
          </a:p>
        </p:txBody>
      </p:sp>
      <p:sp>
        <p:nvSpPr>
          <p:cNvPr id="11" name="Rectangle 10"/>
          <p:cNvSpPr/>
          <p:nvPr/>
        </p:nvSpPr>
        <p:spPr>
          <a:xfrm>
            <a:off x="914264" y="283741"/>
            <a:ext cx="10210936" cy="261610"/>
          </a:xfrm>
          <a:prstGeom prst="rect">
            <a:avLst/>
          </a:prstGeom>
          <a:solidFill>
            <a:srgbClr val="CC64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p>
            <a:pPr>
              <a:spcAft>
                <a:spcPts val="0"/>
              </a:spcAft>
              <a:tabLst>
                <a:tab pos="2865755" algn="ctr"/>
                <a:tab pos="5731510" algn="r"/>
              </a:tabLst>
            </a:pPr>
            <a:r>
              <a:rPr lang="en-GB" sz="1100" cap="all" dirty="0">
                <a:solidFill>
                  <a:srgbClr val="FFFFFF"/>
                </a:solidFill>
                <a:effectLst/>
                <a:ea typeface="Calibri" panose="020F0502020204030204" pitchFamily="34" charset="0"/>
                <a:cs typeface="Times New Roman" panose="02020603050405020304" pitchFamily="18" charset="0"/>
              </a:rPr>
              <a:t>A GUIDE TO LOCATING </a:t>
            </a:r>
            <a:r>
              <a:rPr lang="en-GB" sz="1100" cap="all" dirty="0" err="1">
                <a:solidFill>
                  <a:srgbClr val="FFFFFF"/>
                </a:solidFill>
                <a:effectLst/>
                <a:ea typeface="Calibri" panose="020F0502020204030204" pitchFamily="34" charset="0"/>
                <a:cs typeface="Times New Roman" panose="02020603050405020304" pitchFamily="18" charset="0"/>
              </a:rPr>
              <a:t>faITH</a:t>
            </a:r>
            <a:r>
              <a:rPr lang="en-GB" sz="1100" cap="all" dirty="0">
                <a:solidFill>
                  <a:srgbClr val="FFFFFF"/>
                </a:solidFill>
                <a:effectLst/>
                <a:ea typeface="Calibri" panose="020F0502020204030204" pitchFamily="34" charset="0"/>
                <a:cs typeface="Times New Roman" panose="02020603050405020304" pitchFamily="18" charset="0"/>
              </a:rPr>
              <a:t> IN HUMANITARIAN PRACTICE AND LOCAL community </a:t>
            </a:r>
            <a:r>
              <a:rPr lang="en-GB" sz="1100" cap="all" dirty="0" smtClean="0">
                <a:solidFill>
                  <a:srgbClr val="FFFFFF"/>
                </a:solidFill>
                <a:effectLst/>
                <a:ea typeface="Calibri" panose="020F0502020204030204" pitchFamily="34" charset="0"/>
                <a:cs typeface="Times New Roman" panose="02020603050405020304" pitchFamily="18" charset="0"/>
              </a:rPr>
              <a:t>RESPONSE                                        </a:t>
            </a:r>
            <a:endParaRPr lang="en-GB" sz="1100" dirty="0">
              <a:effectLst/>
              <a:ea typeface="Calibri" panose="020F0502020204030204" pitchFamily="34" charset="0"/>
              <a:cs typeface="Times New Roman" panose="02020603050405020304" pitchFamily="18" charset="0"/>
            </a:endParaRPr>
          </a:p>
        </p:txBody>
      </p:sp>
      <p:sp>
        <p:nvSpPr>
          <p:cNvPr id="7" name="Text Box 2"/>
          <p:cNvSpPr txBox="1">
            <a:spLocks noChangeArrowheads="1"/>
          </p:cNvSpPr>
          <p:nvPr/>
        </p:nvSpPr>
        <p:spPr bwMode="auto">
          <a:xfrm>
            <a:off x="1543795" y="1142887"/>
            <a:ext cx="1366838" cy="8001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_____________</a:t>
            </a:r>
          </a:p>
          <a:p>
            <a:pPr algn="ctr">
              <a:lnSpc>
                <a:spcPct val="107000"/>
              </a:lnSpc>
              <a:spcAft>
                <a:spcPts val="0"/>
              </a:spcAft>
            </a:pPr>
            <a:endParaRPr lang="en-GB" sz="1400" b="1" i="1" dirty="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Governmental </a:t>
            </a:r>
            <a:r>
              <a:rPr lang="en-GB" sz="1400" b="1" i="1"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and Political </a:t>
            </a:r>
            <a:r>
              <a:rPr lang="en-GB" sz="1400" b="1" i="1" dirty="0" smtClean="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Context</a:t>
            </a:r>
          </a:p>
          <a:p>
            <a:pPr algn="ctr">
              <a:lnSpc>
                <a:spcPct val="107000"/>
              </a:lnSpc>
              <a:spcAft>
                <a:spcPts val="0"/>
              </a:spcAft>
            </a:pPr>
            <a:r>
              <a:rPr lang="en-GB" sz="1400" b="1" i="1" dirty="0" smtClean="0">
                <a:solidFill>
                  <a:schemeClr val="accent1">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100"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 Box 2"/>
          <p:cNvSpPr txBox="1">
            <a:spLocks noChangeArrowheads="1"/>
          </p:cNvSpPr>
          <p:nvPr/>
        </p:nvSpPr>
        <p:spPr bwMode="auto">
          <a:xfrm>
            <a:off x="1624546" y="3177863"/>
            <a:ext cx="1376457" cy="1031602"/>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Secular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Groups in Civil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Society</a:t>
            </a:r>
          </a:p>
          <a:p>
            <a:pPr algn="ct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 Box 2"/>
          <p:cNvSpPr txBox="1">
            <a:spLocks noChangeArrowheads="1"/>
          </p:cNvSpPr>
          <p:nvPr/>
        </p:nvSpPr>
        <p:spPr bwMode="auto">
          <a:xfrm>
            <a:off x="1873461" y="4931820"/>
            <a:ext cx="986209" cy="82279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a:t>
            </a:r>
          </a:p>
          <a:p>
            <a:pP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Refugees</a:t>
            </a:r>
          </a:p>
          <a:p>
            <a:pP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 Box 2"/>
          <p:cNvSpPr txBox="1">
            <a:spLocks noChangeArrowheads="1"/>
          </p:cNvSpPr>
          <p:nvPr/>
        </p:nvSpPr>
        <p:spPr bwMode="auto">
          <a:xfrm>
            <a:off x="8877132" y="1136192"/>
            <a:ext cx="1280353" cy="90360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0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Global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Humanitarian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Regime</a:t>
            </a: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 Box 2"/>
          <p:cNvSpPr txBox="1">
            <a:spLocks noChangeArrowheads="1"/>
          </p:cNvSpPr>
          <p:nvPr/>
        </p:nvSpPr>
        <p:spPr bwMode="auto">
          <a:xfrm>
            <a:off x="8940962" y="2921990"/>
            <a:ext cx="1384300" cy="7239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Religious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Civil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Society</a:t>
            </a: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 Box 2"/>
          <p:cNvSpPr txBox="1">
            <a:spLocks noChangeArrowheads="1"/>
          </p:cNvSpPr>
          <p:nvPr/>
        </p:nvSpPr>
        <p:spPr bwMode="auto">
          <a:xfrm>
            <a:off x="9070810" y="4392519"/>
            <a:ext cx="1119585" cy="59499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Hosts</a:t>
            </a:r>
          </a:p>
          <a:p>
            <a:pPr algn="ct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Oval 16"/>
          <p:cNvSpPr/>
          <p:nvPr/>
        </p:nvSpPr>
        <p:spPr>
          <a:xfrm>
            <a:off x="3001003" y="4892783"/>
            <a:ext cx="3130304" cy="132014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 name="Oval 17"/>
          <p:cNvSpPr/>
          <p:nvPr/>
        </p:nvSpPr>
        <p:spPr>
          <a:xfrm>
            <a:off x="5238472" y="3944858"/>
            <a:ext cx="3061541" cy="155847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 name="Oval 18"/>
          <p:cNvSpPr/>
          <p:nvPr/>
        </p:nvSpPr>
        <p:spPr>
          <a:xfrm>
            <a:off x="3239648" y="3134856"/>
            <a:ext cx="3165567" cy="138685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 name="Oval 19"/>
          <p:cNvSpPr/>
          <p:nvPr/>
        </p:nvSpPr>
        <p:spPr>
          <a:xfrm>
            <a:off x="5921115" y="2730670"/>
            <a:ext cx="3080839" cy="16171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1" name="Oval 20"/>
          <p:cNvSpPr/>
          <p:nvPr/>
        </p:nvSpPr>
        <p:spPr>
          <a:xfrm>
            <a:off x="5919539" y="1122196"/>
            <a:ext cx="2738686" cy="148001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 name="Oval 21"/>
          <p:cNvSpPr/>
          <p:nvPr/>
        </p:nvSpPr>
        <p:spPr>
          <a:xfrm>
            <a:off x="2910633" y="1258069"/>
            <a:ext cx="2804865" cy="1401845"/>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4146005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2"/>
          <p:cNvSpPr txBox="1">
            <a:spLocks noChangeArrowheads="1"/>
          </p:cNvSpPr>
          <p:nvPr/>
        </p:nvSpPr>
        <p:spPr bwMode="auto">
          <a:xfrm>
            <a:off x="3484450" y="3469916"/>
            <a:ext cx="2381075"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Secular principles and institutional capacity drives forms of engagement</a:t>
            </a:r>
          </a:p>
        </p:txBody>
      </p:sp>
      <p:sp>
        <p:nvSpPr>
          <p:cNvPr id="23" name="Text Box 2"/>
          <p:cNvSpPr txBox="1">
            <a:spLocks noChangeArrowheads="1"/>
          </p:cNvSpPr>
          <p:nvPr/>
        </p:nvSpPr>
        <p:spPr bwMode="auto">
          <a:xfrm>
            <a:off x="3065787" y="1649636"/>
            <a:ext cx="2667498"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Shapes public and private space for religious expression, engagement &amp; narrative</a:t>
            </a:r>
          </a:p>
        </p:txBody>
      </p:sp>
      <p:sp>
        <p:nvSpPr>
          <p:cNvPr id="24" name="Text Box 2"/>
          <p:cNvSpPr txBox="1">
            <a:spLocks noChangeArrowheads="1"/>
          </p:cNvSpPr>
          <p:nvPr/>
        </p:nvSpPr>
        <p:spPr bwMode="auto">
          <a:xfrm>
            <a:off x="6181725" y="1550099"/>
            <a:ext cx="2214313"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Enforces secular framing on humanitarian strategy and engagement</a:t>
            </a:r>
          </a:p>
        </p:txBody>
      </p:sp>
      <p:sp>
        <p:nvSpPr>
          <p:cNvPr id="26" name="Text Box 2"/>
          <p:cNvSpPr txBox="1">
            <a:spLocks noChangeArrowheads="1"/>
          </p:cNvSpPr>
          <p:nvPr/>
        </p:nvSpPr>
        <p:spPr bwMode="auto">
          <a:xfrm>
            <a:off x="6253991" y="2975124"/>
            <a:ext cx="2415086" cy="5524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self-understanding &amp; institutional capacity drives forms of engagement</a:t>
            </a:r>
          </a:p>
        </p:txBody>
      </p:sp>
      <p:sp>
        <p:nvSpPr>
          <p:cNvPr id="28" name="Text Box 2"/>
          <p:cNvSpPr txBox="1">
            <a:spLocks noChangeArrowheads="1"/>
          </p:cNvSpPr>
          <p:nvPr/>
        </p:nvSpPr>
        <p:spPr bwMode="auto">
          <a:xfrm>
            <a:off x="5699442" y="4470614"/>
            <a:ext cx="2329109"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and affiliation shapes provision of welcome and solidarity</a:t>
            </a:r>
          </a:p>
        </p:txBody>
      </p:sp>
      <p:sp>
        <p:nvSpPr>
          <p:cNvPr id="27" name="Text Box 2"/>
          <p:cNvSpPr txBox="1">
            <a:spLocks noChangeArrowheads="1"/>
          </p:cNvSpPr>
          <p:nvPr/>
        </p:nvSpPr>
        <p:spPr bwMode="auto">
          <a:xfrm>
            <a:off x="3268455" y="5152985"/>
            <a:ext cx="2545073" cy="5524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and affiliation shapes experience of exile and loss and narratives of agency and resilience</a:t>
            </a:r>
          </a:p>
        </p:txBody>
      </p:sp>
      <p:sp>
        <p:nvSpPr>
          <p:cNvPr id="9" name="Rectangle 8"/>
          <p:cNvSpPr/>
          <p:nvPr/>
        </p:nvSpPr>
        <p:spPr>
          <a:xfrm>
            <a:off x="914265" y="6437929"/>
            <a:ext cx="10059624" cy="138521"/>
          </a:xfrm>
          <a:prstGeom prst="rect">
            <a:avLst/>
          </a:prstGeom>
          <a:solidFill>
            <a:srgbClr val="C769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12" name="Picture 11" descr="N:\Downloads\Refugee Hosts Logo -6b.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19553" y="569387"/>
            <a:ext cx="1092200" cy="1099811"/>
          </a:xfrm>
          <a:prstGeom prst="rect">
            <a:avLst/>
          </a:prstGeom>
          <a:noFill/>
          <a:ln>
            <a:noFill/>
          </a:ln>
        </p:spPr>
      </p:pic>
      <p:sp>
        <p:nvSpPr>
          <p:cNvPr id="16" name="Rectangle 15"/>
          <p:cNvSpPr/>
          <p:nvPr/>
        </p:nvSpPr>
        <p:spPr>
          <a:xfrm>
            <a:off x="3048000" y="2136339"/>
            <a:ext cx="6096000" cy="369332"/>
          </a:xfrm>
          <a:prstGeom prst="rect">
            <a:avLst/>
          </a:prstGeom>
        </p:spPr>
        <p:txBody>
          <a:bodyPr>
            <a:spAutoFit/>
          </a:bodyPr>
          <a:lstStyle/>
          <a:p>
            <a:pPr fontAlgn="base"/>
            <a:endParaRPr lang="en-GB" b="0" i="0" u="none" strike="noStrike" cap="all" dirty="0" smtClean="0">
              <a:solidFill>
                <a:srgbClr val="404040"/>
              </a:solidFill>
              <a:effectLst/>
              <a:latin typeface="&amp;quot"/>
            </a:endParaRPr>
          </a:p>
        </p:txBody>
      </p:sp>
      <p:sp>
        <p:nvSpPr>
          <p:cNvPr id="11" name="Rectangle 10"/>
          <p:cNvSpPr/>
          <p:nvPr/>
        </p:nvSpPr>
        <p:spPr>
          <a:xfrm>
            <a:off x="914264" y="283741"/>
            <a:ext cx="10210936" cy="261610"/>
          </a:xfrm>
          <a:prstGeom prst="rect">
            <a:avLst/>
          </a:prstGeom>
          <a:solidFill>
            <a:srgbClr val="CC64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p>
            <a:pPr>
              <a:spcAft>
                <a:spcPts val="0"/>
              </a:spcAft>
              <a:tabLst>
                <a:tab pos="2865755" algn="ctr"/>
                <a:tab pos="5731510" algn="r"/>
              </a:tabLst>
            </a:pPr>
            <a:r>
              <a:rPr lang="en-GB" sz="1100" cap="all" dirty="0">
                <a:solidFill>
                  <a:srgbClr val="FFFFFF"/>
                </a:solidFill>
                <a:effectLst/>
                <a:ea typeface="Calibri" panose="020F0502020204030204" pitchFamily="34" charset="0"/>
                <a:cs typeface="Times New Roman" panose="02020603050405020304" pitchFamily="18" charset="0"/>
              </a:rPr>
              <a:t>A GUIDE TO LOCATING </a:t>
            </a:r>
            <a:r>
              <a:rPr lang="en-GB" sz="1100" cap="all" dirty="0" err="1">
                <a:solidFill>
                  <a:srgbClr val="FFFFFF"/>
                </a:solidFill>
                <a:effectLst/>
                <a:ea typeface="Calibri" panose="020F0502020204030204" pitchFamily="34" charset="0"/>
                <a:cs typeface="Times New Roman" panose="02020603050405020304" pitchFamily="18" charset="0"/>
              </a:rPr>
              <a:t>faITH</a:t>
            </a:r>
            <a:r>
              <a:rPr lang="en-GB" sz="1100" cap="all" dirty="0">
                <a:solidFill>
                  <a:srgbClr val="FFFFFF"/>
                </a:solidFill>
                <a:effectLst/>
                <a:ea typeface="Calibri" panose="020F0502020204030204" pitchFamily="34" charset="0"/>
                <a:cs typeface="Times New Roman" panose="02020603050405020304" pitchFamily="18" charset="0"/>
              </a:rPr>
              <a:t> IN HUMANITARIAN PRACTICE AND LOCAL community </a:t>
            </a:r>
            <a:r>
              <a:rPr lang="en-GB" sz="1100" cap="all" dirty="0" smtClean="0">
                <a:solidFill>
                  <a:srgbClr val="FFFFFF"/>
                </a:solidFill>
                <a:effectLst/>
                <a:ea typeface="Calibri" panose="020F0502020204030204" pitchFamily="34" charset="0"/>
                <a:cs typeface="Times New Roman" panose="02020603050405020304" pitchFamily="18" charset="0"/>
              </a:rPr>
              <a:t>RESPONSE                                        </a:t>
            </a:r>
            <a:endParaRPr lang="en-GB" sz="1100" dirty="0">
              <a:effectLst/>
              <a:ea typeface="Calibri" panose="020F0502020204030204" pitchFamily="34" charset="0"/>
              <a:cs typeface="Times New Roman" panose="02020603050405020304" pitchFamily="18" charset="0"/>
            </a:endParaRPr>
          </a:p>
        </p:txBody>
      </p:sp>
      <p:sp>
        <p:nvSpPr>
          <p:cNvPr id="7" name="Text Box 2"/>
          <p:cNvSpPr txBox="1">
            <a:spLocks noChangeArrowheads="1"/>
          </p:cNvSpPr>
          <p:nvPr/>
        </p:nvSpPr>
        <p:spPr bwMode="auto">
          <a:xfrm>
            <a:off x="1543795" y="1142887"/>
            <a:ext cx="1366838" cy="8001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Governmental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and Political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Context</a:t>
            </a:r>
          </a:p>
          <a:p>
            <a:pPr algn="ct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 Box 2"/>
          <p:cNvSpPr txBox="1">
            <a:spLocks noChangeArrowheads="1"/>
          </p:cNvSpPr>
          <p:nvPr/>
        </p:nvSpPr>
        <p:spPr bwMode="auto">
          <a:xfrm>
            <a:off x="1624546" y="3177863"/>
            <a:ext cx="1376457" cy="1031602"/>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Secular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Groups in Civil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Society</a:t>
            </a:r>
          </a:p>
          <a:p>
            <a:pPr algn="ct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 Box 2"/>
          <p:cNvSpPr txBox="1">
            <a:spLocks noChangeArrowheads="1"/>
          </p:cNvSpPr>
          <p:nvPr/>
        </p:nvSpPr>
        <p:spPr bwMode="auto">
          <a:xfrm>
            <a:off x="1873461" y="4931820"/>
            <a:ext cx="986209" cy="82279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a:t>
            </a:r>
          </a:p>
          <a:p>
            <a:pP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Refugees</a:t>
            </a:r>
          </a:p>
          <a:p>
            <a:pP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 Box 2"/>
          <p:cNvSpPr txBox="1">
            <a:spLocks noChangeArrowheads="1"/>
          </p:cNvSpPr>
          <p:nvPr/>
        </p:nvSpPr>
        <p:spPr bwMode="auto">
          <a:xfrm>
            <a:off x="8877132" y="1136192"/>
            <a:ext cx="1280353" cy="90360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0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Global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Humanitarian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Regime</a:t>
            </a: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 Box 2"/>
          <p:cNvSpPr txBox="1">
            <a:spLocks noChangeArrowheads="1"/>
          </p:cNvSpPr>
          <p:nvPr/>
        </p:nvSpPr>
        <p:spPr bwMode="auto">
          <a:xfrm>
            <a:off x="8940962" y="2921990"/>
            <a:ext cx="1384300" cy="7239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Religious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Civil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Society</a:t>
            </a: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 Box 2"/>
          <p:cNvSpPr txBox="1">
            <a:spLocks noChangeArrowheads="1"/>
          </p:cNvSpPr>
          <p:nvPr/>
        </p:nvSpPr>
        <p:spPr bwMode="auto">
          <a:xfrm>
            <a:off x="9070810" y="4392519"/>
            <a:ext cx="1119585" cy="59499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Hosts</a:t>
            </a:r>
          </a:p>
          <a:p>
            <a:pPr algn="ct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Oval 16"/>
          <p:cNvSpPr/>
          <p:nvPr/>
        </p:nvSpPr>
        <p:spPr>
          <a:xfrm>
            <a:off x="3001003" y="4892783"/>
            <a:ext cx="3130304" cy="132014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 name="Oval 17"/>
          <p:cNvSpPr/>
          <p:nvPr/>
        </p:nvSpPr>
        <p:spPr>
          <a:xfrm>
            <a:off x="5238472" y="3944858"/>
            <a:ext cx="3061541" cy="155847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 name="Oval 18"/>
          <p:cNvSpPr/>
          <p:nvPr/>
        </p:nvSpPr>
        <p:spPr>
          <a:xfrm>
            <a:off x="3239648" y="3134856"/>
            <a:ext cx="3165567" cy="138685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 name="Oval 19"/>
          <p:cNvSpPr/>
          <p:nvPr/>
        </p:nvSpPr>
        <p:spPr>
          <a:xfrm>
            <a:off x="5921115" y="2730670"/>
            <a:ext cx="3080839" cy="16171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1" name="Oval 20"/>
          <p:cNvSpPr/>
          <p:nvPr/>
        </p:nvSpPr>
        <p:spPr>
          <a:xfrm>
            <a:off x="5919539" y="1122196"/>
            <a:ext cx="2738686" cy="148001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 name="Oval 21"/>
          <p:cNvSpPr/>
          <p:nvPr/>
        </p:nvSpPr>
        <p:spPr>
          <a:xfrm>
            <a:off x="2910633" y="1258069"/>
            <a:ext cx="2804865" cy="140184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42115223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2"/>
          <p:cNvSpPr txBox="1">
            <a:spLocks noChangeArrowheads="1"/>
          </p:cNvSpPr>
          <p:nvPr/>
        </p:nvSpPr>
        <p:spPr bwMode="auto">
          <a:xfrm>
            <a:off x="3484450" y="3469916"/>
            <a:ext cx="2381075"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Secular principles and institutional capacity drives forms of engagement</a:t>
            </a:r>
          </a:p>
        </p:txBody>
      </p:sp>
      <p:sp>
        <p:nvSpPr>
          <p:cNvPr id="23" name="Text Box 2"/>
          <p:cNvSpPr txBox="1">
            <a:spLocks noChangeArrowheads="1"/>
          </p:cNvSpPr>
          <p:nvPr/>
        </p:nvSpPr>
        <p:spPr bwMode="auto">
          <a:xfrm>
            <a:off x="3065787" y="1649636"/>
            <a:ext cx="2667498"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Shapes public and private space for religious expression, engagement &amp; narrative</a:t>
            </a:r>
          </a:p>
        </p:txBody>
      </p:sp>
      <p:sp>
        <p:nvSpPr>
          <p:cNvPr id="24" name="Text Box 2"/>
          <p:cNvSpPr txBox="1">
            <a:spLocks noChangeArrowheads="1"/>
          </p:cNvSpPr>
          <p:nvPr/>
        </p:nvSpPr>
        <p:spPr bwMode="auto">
          <a:xfrm>
            <a:off x="6181725" y="1550099"/>
            <a:ext cx="2214313"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Enforces secular framing on humanitarian strategy and engagement</a:t>
            </a:r>
          </a:p>
        </p:txBody>
      </p:sp>
      <p:sp>
        <p:nvSpPr>
          <p:cNvPr id="26" name="Text Box 2"/>
          <p:cNvSpPr txBox="1">
            <a:spLocks noChangeArrowheads="1"/>
          </p:cNvSpPr>
          <p:nvPr/>
        </p:nvSpPr>
        <p:spPr bwMode="auto">
          <a:xfrm>
            <a:off x="6253991" y="2975124"/>
            <a:ext cx="2415086" cy="5524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self-understanding &amp; institutional capacity drives forms of engagement</a:t>
            </a:r>
          </a:p>
        </p:txBody>
      </p:sp>
      <p:sp>
        <p:nvSpPr>
          <p:cNvPr id="28" name="Text Box 2"/>
          <p:cNvSpPr txBox="1">
            <a:spLocks noChangeArrowheads="1"/>
          </p:cNvSpPr>
          <p:nvPr/>
        </p:nvSpPr>
        <p:spPr bwMode="auto">
          <a:xfrm>
            <a:off x="5699442" y="4470614"/>
            <a:ext cx="2329109"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and affiliation shapes provision of welcome and solidarity</a:t>
            </a:r>
          </a:p>
        </p:txBody>
      </p:sp>
      <p:sp>
        <p:nvSpPr>
          <p:cNvPr id="27" name="Text Box 2"/>
          <p:cNvSpPr txBox="1">
            <a:spLocks noChangeArrowheads="1"/>
          </p:cNvSpPr>
          <p:nvPr/>
        </p:nvSpPr>
        <p:spPr bwMode="auto">
          <a:xfrm>
            <a:off x="3268455" y="5152985"/>
            <a:ext cx="2545073" cy="5524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and affiliation shapes experience of exile and loss and narratives of agency and resilience</a:t>
            </a:r>
          </a:p>
        </p:txBody>
      </p:sp>
      <p:sp>
        <p:nvSpPr>
          <p:cNvPr id="9" name="Rectangle 8"/>
          <p:cNvSpPr/>
          <p:nvPr/>
        </p:nvSpPr>
        <p:spPr>
          <a:xfrm>
            <a:off x="914265" y="6437929"/>
            <a:ext cx="10059624" cy="138521"/>
          </a:xfrm>
          <a:prstGeom prst="rect">
            <a:avLst/>
          </a:prstGeom>
          <a:solidFill>
            <a:srgbClr val="C769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12" name="Picture 11" descr="N:\Downloads\Refugee Hosts Logo -6b.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19553" y="569387"/>
            <a:ext cx="1092200" cy="1099811"/>
          </a:xfrm>
          <a:prstGeom prst="rect">
            <a:avLst/>
          </a:prstGeom>
          <a:noFill/>
          <a:ln>
            <a:noFill/>
          </a:ln>
        </p:spPr>
      </p:pic>
      <p:sp>
        <p:nvSpPr>
          <p:cNvPr id="16" name="Rectangle 15"/>
          <p:cNvSpPr/>
          <p:nvPr/>
        </p:nvSpPr>
        <p:spPr>
          <a:xfrm>
            <a:off x="3048000" y="2136339"/>
            <a:ext cx="6096000" cy="369332"/>
          </a:xfrm>
          <a:prstGeom prst="rect">
            <a:avLst/>
          </a:prstGeom>
        </p:spPr>
        <p:txBody>
          <a:bodyPr>
            <a:spAutoFit/>
          </a:bodyPr>
          <a:lstStyle/>
          <a:p>
            <a:pPr fontAlgn="base"/>
            <a:endParaRPr lang="en-GB" b="0" i="0" u="none" strike="noStrike" cap="all" dirty="0" smtClean="0">
              <a:solidFill>
                <a:srgbClr val="404040"/>
              </a:solidFill>
              <a:effectLst/>
              <a:latin typeface="&amp;quot"/>
            </a:endParaRPr>
          </a:p>
        </p:txBody>
      </p:sp>
      <p:sp>
        <p:nvSpPr>
          <p:cNvPr id="11" name="Rectangle 10"/>
          <p:cNvSpPr/>
          <p:nvPr/>
        </p:nvSpPr>
        <p:spPr>
          <a:xfrm>
            <a:off x="914264" y="283741"/>
            <a:ext cx="10210936" cy="261610"/>
          </a:xfrm>
          <a:prstGeom prst="rect">
            <a:avLst/>
          </a:prstGeom>
          <a:solidFill>
            <a:srgbClr val="CC64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p>
            <a:pPr>
              <a:spcAft>
                <a:spcPts val="0"/>
              </a:spcAft>
              <a:tabLst>
                <a:tab pos="2865755" algn="ctr"/>
                <a:tab pos="5731510" algn="r"/>
              </a:tabLst>
            </a:pPr>
            <a:r>
              <a:rPr lang="en-GB" sz="1100" cap="all" dirty="0">
                <a:solidFill>
                  <a:srgbClr val="FFFFFF"/>
                </a:solidFill>
                <a:effectLst/>
                <a:ea typeface="Calibri" panose="020F0502020204030204" pitchFamily="34" charset="0"/>
                <a:cs typeface="Times New Roman" panose="02020603050405020304" pitchFamily="18" charset="0"/>
              </a:rPr>
              <a:t>A GUIDE TO LOCATING </a:t>
            </a:r>
            <a:r>
              <a:rPr lang="en-GB" sz="1100" cap="all" dirty="0" err="1">
                <a:solidFill>
                  <a:srgbClr val="FFFFFF"/>
                </a:solidFill>
                <a:effectLst/>
                <a:ea typeface="Calibri" panose="020F0502020204030204" pitchFamily="34" charset="0"/>
                <a:cs typeface="Times New Roman" panose="02020603050405020304" pitchFamily="18" charset="0"/>
              </a:rPr>
              <a:t>faITH</a:t>
            </a:r>
            <a:r>
              <a:rPr lang="en-GB" sz="1100" cap="all" dirty="0">
                <a:solidFill>
                  <a:srgbClr val="FFFFFF"/>
                </a:solidFill>
                <a:effectLst/>
                <a:ea typeface="Calibri" panose="020F0502020204030204" pitchFamily="34" charset="0"/>
                <a:cs typeface="Times New Roman" panose="02020603050405020304" pitchFamily="18" charset="0"/>
              </a:rPr>
              <a:t> IN HUMANITARIAN PRACTICE AND LOCAL community </a:t>
            </a:r>
            <a:r>
              <a:rPr lang="en-GB" sz="1100" cap="all" dirty="0" smtClean="0">
                <a:solidFill>
                  <a:srgbClr val="FFFFFF"/>
                </a:solidFill>
                <a:effectLst/>
                <a:ea typeface="Calibri" panose="020F0502020204030204" pitchFamily="34" charset="0"/>
                <a:cs typeface="Times New Roman" panose="02020603050405020304" pitchFamily="18" charset="0"/>
              </a:rPr>
              <a:t>RESPONSE                                        </a:t>
            </a:r>
            <a:endParaRPr lang="en-GB" sz="1100" dirty="0">
              <a:effectLst/>
              <a:ea typeface="Calibri" panose="020F0502020204030204" pitchFamily="34" charset="0"/>
              <a:cs typeface="Times New Roman" panose="02020603050405020304" pitchFamily="18" charset="0"/>
            </a:endParaRPr>
          </a:p>
        </p:txBody>
      </p:sp>
      <p:sp>
        <p:nvSpPr>
          <p:cNvPr id="7" name="Text Box 2"/>
          <p:cNvSpPr txBox="1">
            <a:spLocks noChangeArrowheads="1"/>
          </p:cNvSpPr>
          <p:nvPr/>
        </p:nvSpPr>
        <p:spPr bwMode="auto">
          <a:xfrm>
            <a:off x="1543795" y="1142887"/>
            <a:ext cx="1366838" cy="8001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Governmental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and Political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Context</a:t>
            </a:r>
          </a:p>
          <a:p>
            <a:pPr algn="ct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 Box 2"/>
          <p:cNvSpPr txBox="1">
            <a:spLocks noChangeArrowheads="1"/>
          </p:cNvSpPr>
          <p:nvPr/>
        </p:nvSpPr>
        <p:spPr bwMode="auto">
          <a:xfrm>
            <a:off x="1624546" y="3177863"/>
            <a:ext cx="1376457" cy="1031602"/>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Secular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Groups in Civil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Society</a:t>
            </a:r>
          </a:p>
          <a:p>
            <a:pPr algn="ct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 Box 2"/>
          <p:cNvSpPr txBox="1">
            <a:spLocks noChangeArrowheads="1"/>
          </p:cNvSpPr>
          <p:nvPr/>
        </p:nvSpPr>
        <p:spPr bwMode="auto">
          <a:xfrm>
            <a:off x="1873461" y="4931820"/>
            <a:ext cx="986209" cy="82279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a:t>
            </a:r>
          </a:p>
          <a:p>
            <a:pP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Refugees</a:t>
            </a:r>
          </a:p>
          <a:p>
            <a:pP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 Box 2"/>
          <p:cNvSpPr txBox="1">
            <a:spLocks noChangeArrowheads="1"/>
          </p:cNvSpPr>
          <p:nvPr/>
        </p:nvSpPr>
        <p:spPr bwMode="auto">
          <a:xfrm>
            <a:off x="8877132" y="1136192"/>
            <a:ext cx="1280353" cy="90360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0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Global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Humanitarian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Regime</a:t>
            </a: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 Box 2"/>
          <p:cNvSpPr txBox="1">
            <a:spLocks noChangeArrowheads="1"/>
          </p:cNvSpPr>
          <p:nvPr/>
        </p:nvSpPr>
        <p:spPr bwMode="auto">
          <a:xfrm>
            <a:off x="8940962" y="2921990"/>
            <a:ext cx="1384300" cy="7239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Religious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Civil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Society</a:t>
            </a: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 Box 2"/>
          <p:cNvSpPr txBox="1">
            <a:spLocks noChangeArrowheads="1"/>
          </p:cNvSpPr>
          <p:nvPr/>
        </p:nvSpPr>
        <p:spPr bwMode="auto">
          <a:xfrm>
            <a:off x="9070810" y="4392519"/>
            <a:ext cx="1119585" cy="59499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Hosts</a:t>
            </a:r>
          </a:p>
          <a:p>
            <a:pPr algn="ct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Oval 16"/>
          <p:cNvSpPr/>
          <p:nvPr/>
        </p:nvSpPr>
        <p:spPr>
          <a:xfrm>
            <a:off x="3001003" y="4892783"/>
            <a:ext cx="3130304" cy="132014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 name="Oval 17"/>
          <p:cNvSpPr/>
          <p:nvPr/>
        </p:nvSpPr>
        <p:spPr>
          <a:xfrm>
            <a:off x="5238472" y="3944858"/>
            <a:ext cx="3061541" cy="155847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 name="Oval 18"/>
          <p:cNvSpPr/>
          <p:nvPr/>
        </p:nvSpPr>
        <p:spPr>
          <a:xfrm>
            <a:off x="3239648" y="3134856"/>
            <a:ext cx="3165567" cy="138685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 name="Oval 19"/>
          <p:cNvSpPr/>
          <p:nvPr/>
        </p:nvSpPr>
        <p:spPr>
          <a:xfrm>
            <a:off x="5921115" y="2730670"/>
            <a:ext cx="3080839" cy="16171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1" name="Oval 20"/>
          <p:cNvSpPr/>
          <p:nvPr/>
        </p:nvSpPr>
        <p:spPr>
          <a:xfrm>
            <a:off x="5919539" y="1122196"/>
            <a:ext cx="2738686" cy="148001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 name="Oval 21"/>
          <p:cNvSpPr/>
          <p:nvPr/>
        </p:nvSpPr>
        <p:spPr>
          <a:xfrm>
            <a:off x="2910633" y="1258069"/>
            <a:ext cx="2804865" cy="140184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17956910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2"/>
          <p:cNvSpPr txBox="1">
            <a:spLocks noChangeArrowheads="1"/>
          </p:cNvSpPr>
          <p:nvPr/>
        </p:nvSpPr>
        <p:spPr bwMode="auto">
          <a:xfrm>
            <a:off x="3484450" y="3469916"/>
            <a:ext cx="2381075"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Secular principles and institutional capacity drives forms of engagement</a:t>
            </a:r>
          </a:p>
        </p:txBody>
      </p:sp>
      <p:sp>
        <p:nvSpPr>
          <p:cNvPr id="23" name="Text Box 2"/>
          <p:cNvSpPr txBox="1">
            <a:spLocks noChangeArrowheads="1"/>
          </p:cNvSpPr>
          <p:nvPr/>
        </p:nvSpPr>
        <p:spPr bwMode="auto">
          <a:xfrm>
            <a:off x="3065787" y="1649636"/>
            <a:ext cx="2667498"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Shapes public and private space for religious expression, engagement &amp; narrative</a:t>
            </a:r>
          </a:p>
        </p:txBody>
      </p:sp>
      <p:sp>
        <p:nvSpPr>
          <p:cNvPr id="24" name="Text Box 2"/>
          <p:cNvSpPr txBox="1">
            <a:spLocks noChangeArrowheads="1"/>
          </p:cNvSpPr>
          <p:nvPr/>
        </p:nvSpPr>
        <p:spPr bwMode="auto">
          <a:xfrm>
            <a:off x="6181725" y="1550099"/>
            <a:ext cx="2214313"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Enforces secular framing on humanitarian strategy and engagement</a:t>
            </a:r>
          </a:p>
        </p:txBody>
      </p:sp>
      <p:sp>
        <p:nvSpPr>
          <p:cNvPr id="26" name="Text Box 2"/>
          <p:cNvSpPr txBox="1">
            <a:spLocks noChangeArrowheads="1"/>
          </p:cNvSpPr>
          <p:nvPr/>
        </p:nvSpPr>
        <p:spPr bwMode="auto">
          <a:xfrm>
            <a:off x="6253991" y="2975124"/>
            <a:ext cx="2415086" cy="5524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self-understanding &amp; institutional capacity drives forms of engagement</a:t>
            </a:r>
          </a:p>
        </p:txBody>
      </p:sp>
      <p:sp>
        <p:nvSpPr>
          <p:cNvPr id="28" name="Text Box 2"/>
          <p:cNvSpPr txBox="1">
            <a:spLocks noChangeArrowheads="1"/>
          </p:cNvSpPr>
          <p:nvPr/>
        </p:nvSpPr>
        <p:spPr bwMode="auto">
          <a:xfrm>
            <a:off x="5699442" y="4470614"/>
            <a:ext cx="2329109"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and affiliation shapes provision of welcome and solidarity</a:t>
            </a:r>
          </a:p>
        </p:txBody>
      </p:sp>
      <p:sp>
        <p:nvSpPr>
          <p:cNvPr id="27" name="Text Box 2"/>
          <p:cNvSpPr txBox="1">
            <a:spLocks noChangeArrowheads="1"/>
          </p:cNvSpPr>
          <p:nvPr/>
        </p:nvSpPr>
        <p:spPr bwMode="auto">
          <a:xfrm>
            <a:off x="3268455" y="5152985"/>
            <a:ext cx="2545073" cy="5524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and affiliation shapes experience of exile and loss and narratives of agency and resilience</a:t>
            </a:r>
          </a:p>
        </p:txBody>
      </p:sp>
      <p:sp>
        <p:nvSpPr>
          <p:cNvPr id="9" name="Rectangle 8"/>
          <p:cNvSpPr/>
          <p:nvPr/>
        </p:nvSpPr>
        <p:spPr>
          <a:xfrm>
            <a:off x="914265" y="6437929"/>
            <a:ext cx="10059624" cy="138521"/>
          </a:xfrm>
          <a:prstGeom prst="rect">
            <a:avLst/>
          </a:prstGeom>
          <a:solidFill>
            <a:srgbClr val="C769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12" name="Picture 11" descr="N:\Downloads\Refugee Hosts Logo -6b.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19553" y="569387"/>
            <a:ext cx="1092200" cy="1099811"/>
          </a:xfrm>
          <a:prstGeom prst="rect">
            <a:avLst/>
          </a:prstGeom>
          <a:noFill/>
          <a:ln>
            <a:noFill/>
          </a:ln>
        </p:spPr>
      </p:pic>
      <p:sp>
        <p:nvSpPr>
          <p:cNvPr id="16" name="Rectangle 15"/>
          <p:cNvSpPr/>
          <p:nvPr/>
        </p:nvSpPr>
        <p:spPr>
          <a:xfrm>
            <a:off x="3048000" y="2136339"/>
            <a:ext cx="6096000" cy="369332"/>
          </a:xfrm>
          <a:prstGeom prst="rect">
            <a:avLst/>
          </a:prstGeom>
        </p:spPr>
        <p:txBody>
          <a:bodyPr>
            <a:spAutoFit/>
          </a:bodyPr>
          <a:lstStyle/>
          <a:p>
            <a:pPr fontAlgn="base"/>
            <a:endParaRPr lang="en-GB" b="0" i="0" u="none" strike="noStrike" cap="all" dirty="0" smtClean="0">
              <a:solidFill>
                <a:srgbClr val="404040"/>
              </a:solidFill>
              <a:effectLst/>
              <a:latin typeface="&amp;quot"/>
            </a:endParaRPr>
          </a:p>
        </p:txBody>
      </p:sp>
      <p:sp>
        <p:nvSpPr>
          <p:cNvPr id="11" name="Rectangle 10"/>
          <p:cNvSpPr/>
          <p:nvPr/>
        </p:nvSpPr>
        <p:spPr>
          <a:xfrm>
            <a:off x="914264" y="283741"/>
            <a:ext cx="10210936" cy="261610"/>
          </a:xfrm>
          <a:prstGeom prst="rect">
            <a:avLst/>
          </a:prstGeom>
          <a:solidFill>
            <a:srgbClr val="CC64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p>
            <a:pPr>
              <a:spcAft>
                <a:spcPts val="0"/>
              </a:spcAft>
              <a:tabLst>
                <a:tab pos="2865755" algn="ctr"/>
                <a:tab pos="5731510" algn="r"/>
              </a:tabLst>
            </a:pPr>
            <a:r>
              <a:rPr lang="en-GB" sz="1100" cap="all" dirty="0">
                <a:solidFill>
                  <a:srgbClr val="FFFFFF"/>
                </a:solidFill>
                <a:effectLst/>
                <a:ea typeface="Calibri" panose="020F0502020204030204" pitchFamily="34" charset="0"/>
                <a:cs typeface="Times New Roman" panose="02020603050405020304" pitchFamily="18" charset="0"/>
              </a:rPr>
              <a:t>A GUIDE TO LOCATING </a:t>
            </a:r>
            <a:r>
              <a:rPr lang="en-GB" sz="1100" cap="all" dirty="0" err="1">
                <a:solidFill>
                  <a:srgbClr val="FFFFFF"/>
                </a:solidFill>
                <a:effectLst/>
                <a:ea typeface="Calibri" panose="020F0502020204030204" pitchFamily="34" charset="0"/>
                <a:cs typeface="Times New Roman" panose="02020603050405020304" pitchFamily="18" charset="0"/>
              </a:rPr>
              <a:t>faITH</a:t>
            </a:r>
            <a:r>
              <a:rPr lang="en-GB" sz="1100" cap="all" dirty="0">
                <a:solidFill>
                  <a:srgbClr val="FFFFFF"/>
                </a:solidFill>
                <a:effectLst/>
                <a:ea typeface="Calibri" panose="020F0502020204030204" pitchFamily="34" charset="0"/>
                <a:cs typeface="Times New Roman" panose="02020603050405020304" pitchFamily="18" charset="0"/>
              </a:rPr>
              <a:t> IN HUMANITARIAN PRACTICE AND LOCAL community </a:t>
            </a:r>
            <a:r>
              <a:rPr lang="en-GB" sz="1100" cap="all" dirty="0" smtClean="0">
                <a:solidFill>
                  <a:srgbClr val="FFFFFF"/>
                </a:solidFill>
                <a:effectLst/>
                <a:ea typeface="Calibri" panose="020F0502020204030204" pitchFamily="34" charset="0"/>
                <a:cs typeface="Times New Roman" panose="02020603050405020304" pitchFamily="18" charset="0"/>
              </a:rPr>
              <a:t>RESPONSE                                        </a:t>
            </a:r>
            <a:endParaRPr lang="en-GB" sz="1100" dirty="0">
              <a:effectLst/>
              <a:ea typeface="Calibri" panose="020F0502020204030204" pitchFamily="34" charset="0"/>
              <a:cs typeface="Times New Roman" panose="02020603050405020304" pitchFamily="18" charset="0"/>
            </a:endParaRPr>
          </a:p>
        </p:txBody>
      </p:sp>
      <p:sp>
        <p:nvSpPr>
          <p:cNvPr id="7" name="Text Box 2"/>
          <p:cNvSpPr txBox="1">
            <a:spLocks noChangeArrowheads="1"/>
          </p:cNvSpPr>
          <p:nvPr/>
        </p:nvSpPr>
        <p:spPr bwMode="auto">
          <a:xfrm>
            <a:off x="1543795" y="1142887"/>
            <a:ext cx="1366838" cy="8001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Governmental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and Political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Context</a:t>
            </a:r>
          </a:p>
          <a:p>
            <a:pPr algn="ct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 Box 2"/>
          <p:cNvSpPr txBox="1">
            <a:spLocks noChangeArrowheads="1"/>
          </p:cNvSpPr>
          <p:nvPr/>
        </p:nvSpPr>
        <p:spPr bwMode="auto">
          <a:xfrm>
            <a:off x="1624546" y="3177863"/>
            <a:ext cx="1376457" cy="1031602"/>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Secular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Groups in Civil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Society</a:t>
            </a:r>
          </a:p>
          <a:p>
            <a:pPr algn="ct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 Box 2"/>
          <p:cNvSpPr txBox="1">
            <a:spLocks noChangeArrowheads="1"/>
          </p:cNvSpPr>
          <p:nvPr/>
        </p:nvSpPr>
        <p:spPr bwMode="auto">
          <a:xfrm>
            <a:off x="1873461" y="4931820"/>
            <a:ext cx="986209" cy="82279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a:t>
            </a:r>
          </a:p>
          <a:p>
            <a:pP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Refugees</a:t>
            </a:r>
          </a:p>
          <a:p>
            <a:pP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 Box 2"/>
          <p:cNvSpPr txBox="1">
            <a:spLocks noChangeArrowheads="1"/>
          </p:cNvSpPr>
          <p:nvPr/>
        </p:nvSpPr>
        <p:spPr bwMode="auto">
          <a:xfrm>
            <a:off x="8877132" y="1136192"/>
            <a:ext cx="1280353" cy="90360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0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Global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Humanitarian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Regime</a:t>
            </a: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 Box 2"/>
          <p:cNvSpPr txBox="1">
            <a:spLocks noChangeArrowheads="1"/>
          </p:cNvSpPr>
          <p:nvPr/>
        </p:nvSpPr>
        <p:spPr bwMode="auto">
          <a:xfrm>
            <a:off x="8940962" y="2921990"/>
            <a:ext cx="1384300" cy="7239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Religious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Civil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Society</a:t>
            </a: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 Box 2"/>
          <p:cNvSpPr txBox="1">
            <a:spLocks noChangeArrowheads="1"/>
          </p:cNvSpPr>
          <p:nvPr/>
        </p:nvSpPr>
        <p:spPr bwMode="auto">
          <a:xfrm>
            <a:off x="9070810" y="4392519"/>
            <a:ext cx="1119585" cy="59499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Hosts</a:t>
            </a:r>
          </a:p>
          <a:p>
            <a:pPr algn="ct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Oval 16"/>
          <p:cNvSpPr/>
          <p:nvPr/>
        </p:nvSpPr>
        <p:spPr>
          <a:xfrm>
            <a:off x="3001003" y="4892783"/>
            <a:ext cx="3130304" cy="132014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 name="Oval 17"/>
          <p:cNvSpPr/>
          <p:nvPr/>
        </p:nvSpPr>
        <p:spPr>
          <a:xfrm>
            <a:off x="5238472" y="3944858"/>
            <a:ext cx="3061541" cy="155847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 name="Oval 18"/>
          <p:cNvSpPr/>
          <p:nvPr/>
        </p:nvSpPr>
        <p:spPr>
          <a:xfrm>
            <a:off x="3239648" y="3134856"/>
            <a:ext cx="3165567" cy="138685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 name="Oval 19"/>
          <p:cNvSpPr/>
          <p:nvPr/>
        </p:nvSpPr>
        <p:spPr>
          <a:xfrm>
            <a:off x="5921115" y="2730670"/>
            <a:ext cx="3080839" cy="16171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1" name="Oval 20"/>
          <p:cNvSpPr/>
          <p:nvPr/>
        </p:nvSpPr>
        <p:spPr>
          <a:xfrm>
            <a:off x="5919539" y="1122196"/>
            <a:ext cx="2738686" cy="148001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 name="Oval 21"/>
          <p:cNvSpPr/>
          <p:nvPr/>
        </p:nvSpPr>
        <p:spPr>
          <a:xfrm>
            <a:off x="2910633" y="1258069"/>
            <a:ext cx="2804865" cy="140184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3197420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2"/>
          <p:cNvSpPr txBox="1">
            <a:spLocks noChangeArrowheads="1"/>
          </p:cNvSpPr>
          <p:nvPr/>
        </p:nvSpPr>
        <p:spPr bwMode="auto">
          <a:xfrm>
            <a:off x="3484450" y="3469916"/>
            <a:ext cx="2381075"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Secular principles and institutional capacity drives forms of engagement</a:t>
            </a:r>
          </a:p>
        </p:txBody>
      </p:sp>
      <p:sp>
        <p:nvSpPr>
          <p:cNvPr id="23" name="Text Box 2"/>
          <p:cNvSpPr txBox="1">
            <a:spLocks noChangeArrowheads="1"/>
          </p:cNvSpPr>
          <p:nvPr/>
        </p:nvSpPr>
        <p:spPr bwMode="auto">
          <a:xfrm>
            <a:off x="3065787" y="1649636"/>
            <a:ext cx="2667498"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Shapes public and private space for religious expression, engagement &amp; narrative</a:t>
            </a:r>
          </a:p>
        </p:txBody>
      </p:sp>
      <p:sp>
        <p:nvSpPr>
          <p:cNvPr id="24" name="Text Box 2"/>
          <p:cNvSpPr txBox="1">
            <a:spLocks noChangeArrowheads="1"/>
          </p:cNvSpPr>
          <p:nvPr/>
        </p:nvSpPr>
        <p:spPr bwMode="auto">
          <a:xfrm>
            <a:off x="6181725" y="1550099"/>
            <a:ext cx="2214313"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Enforces secular framing on humanitarian strategy and engagement</a:t>
            </a:r>
          </a:p>
        </p:txBody>
      </p:sp>
      <p:sp>
        <p:nvSpPr>
          <p:cNvPr id="26" name="Text Box 2"/>
          <p:cNvSpPr txBox="1">
            <a:spLocks noChangeArrowheads="1"/>
          </p:cNvSpPr>
          <p:nvPr/>
        </p:nvSpPr>
        <p:spPr bwMode="auto">
          <a:xfrm>
            <a:off x="6253991" y="2975124"/>
            <a:ext cx="2415086" cy="5524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self-understanding &amp; institutional capacity drives forms of engagement</a:t>
            </a:r>
          </a:p>
        </p:txBody>
      </p:sp>
      <p:sp>
        <p:nvSpPr>
          <p:cNvPr id="28" name="Text Box 2"/>
          <p:cNvSpPr txBox="1">
            <a:spLocks noChangeArrowheads="1"/>
          </p:cNvSpPr>
          <p:nvPr/>
        </p:nvSpPr>
        <p:spPr bwMode="auto">
          <a:xfrm>
            <a:off x="5699442" y="4470614"/>
            <a:ext cx="2329109"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and affiliation shapes provision of welcome and solidarity</a:t>
            </a:r>
          </a:p>
        </p:txBody>
      </p:sp>
      <p:sp>
        <p:nvSpPr>
          <p:cNvPr id="27" name="Text Box 2"/>
          <p:cNvSpPr txBox="1">
            <a:spLocks noChangeArrowheads="1"/>
          </p:cNvSpPr>
          <p:nvPr/>
        </p:nvSpPr>
        <p:spPr bwMode="auto">
          <a:xfrm>
            <a:off x="3268455" y="5152985"/>
            <a:ext cx="2545073" cy="5524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and affiliation shapes experience of exile and loss and narratives of agency and resilience</a:t>
            </a:r>
          </a:p>
        </p:txBody>
      </p:sp>
      <p:sp>
        <p:nvSpPr>
          <p:cNvPr id="9" name="Rectangle 8"/>
          <p:cNvSpPr/>
          <p:nvPr/>
        </p:nvSpPr>
        <p:spPr>
          <a:xfrm>
            <a:off x="914265" y="6437929"/>
            <a:ext cx="10059624" cy="138521"/>
          </a:xfrm>
          <a:prstGeom prst="rect">
            <a:avLst/>
          </a:prstGeom>
          <a:solidFill>
            <a:srgbClr val="C769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12" name="Picture 11" descr="N:\Downloads\Refugee Hosts Logo -6b.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19553" y="569387"/>
            <a:ext cx="1092200" cy="1099811"/>
          </a:xfrm>
          <a:prstGeom prst="rect">
            <a:avLst/>
          </a:prstGeom>
          <a:noFill/>
          <a:ln>
            <a:noFill/>
          </a:ln>
        </p:spPr>
      </p:pic>
      <p:sp>
        <p:nvSpPr>
          <p:cNvPr id="16" name="Rectangle 15"/>
          <p:cNvSpPr/>
          <p:nvPr/>
        </p:nvSpPr>
        <p:spPr>
          <a:xfrm>
            <a:off x="3048000" y="2136339"/>
            <a:ext cx="6096000" cy="369332"/>
          </a:xfrm>
          <a:prstGeom prst="rect">
            <a:avLst/>
          </a:prstGeom>
        </p:spPr>
        <p:txBody>
          <a:bodyPr>
            <a:spAutoFit/>
          </a:bodyPr>
          <a:lstStyle/>
          <a:p>
            <a:pPr fontAlgn="base"/>
            <a:endParaRPr lang="en-GB" b="0" i="0" u="none" strike="noStrike" cap="all" dirty="0" smtClean="0">
              <a:solidFill>
                <a:srgbClr val="404040"/>
              </a:solidFill>
              <a:effectLst/>
              <a:latin typeface="&amp;quot"/>
            </a:endParaRPr>
          </a:p>
        </p:txBody>
      </p:sp>
      <p:sp>
        <p:nvSpPr>
          <p:cNvPr id="11" name="Rectangle 10"/>
          <p:cNvSpPr/>
          <p:nvPr/>
        </p:nvSpPr>
        <p:spPr>
          <a:xfrm>
            <a:off x="914264" y="283741"/>
            <a:ext cx="10210936" cy="261610"/>
          </a:xfrm>
          <a:prstGeom prst="rect">
            <a:avLst/>
          </a:prstGeom>
          <a:solidFill>
            <a:srgbClr val="CC64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p>
            <a:pPr>
              <a:spcAft>
                <a:spcPts val="0"/>
              </a:spcAft>
              <a:tabLst>
                <a:tab pos="2865755" algn="ctr"/>
                <a:tab pos="5731510" algn="r"/>
              </a:tabLst>
            </a:pPr>
            <a:r>
              <a:rPr lang="en-GB" sz="1100" cap="all" dirty="0">
                <a:solidFill>
                  <a:srgbClr val="FFFFFF"/>
                </a:solidFill>
                <a:effectLst/>
                <a:ea typeface="Calibri" panose="020F0502020204030204" pitchFamily="34" charset="0"/>
                <a:cs typeface="Times New Roman" panose="02020603050405020304" pitchFamily="18" charset="0"/>
              </a:rPr>
              <a:t>A GUIDE TO LOCATING </a:t>
            </a:r>
            <a:r>
              <a:rPr lang="en-GB" sz="1100" cap="all" dirty="0" err="1">
                <a:solidFill>
                  <a:srgbClr val="FFFFFF"/>
                </a:solidFill>
                <a:effectLst/>
                <a:ea typeface="Calibri" panose="020F0502020204030204" pitchFamily="34" charset="0"/>
                <a:cs typeface="Times New Roman" panose="02020603050405020304" pitchFamily="18" charset="0"/>
              </a:rPr>
              <a:t>faITH</a:t>
            </a:r>
            <a:r>
              <a:rPr lang="en-GB" sz="1100" cap="all" dirty="0">
                <a:solidFill>
                  <a:srgbClr val="FFFFFF"/>
                </a:solidFill>
                <a:effectLst/>
                <a:ea typeface="Calibri" panose="020F0502020204030204" pitchFamily="34" charset="0"/>
                <a:cs typeface="Times New Roman" panose="02020603050405020304" pitchFamily="18" charset="0"/>
              </a:rPr>
              <a:t> IN HUMANITARIAN PRACTICE AND LOCAL community </a:t>
            </a:r>
            <a:r>
              <a:rPr lang="en-GB" sz="1100" cap="all" dirty="0" smtClean="0">
                <a:solidFill>
                  <a:srgbClr val="FFFFFF"/>
                </a:solidFill>
                <a:effectLst/>
                <a:ea typeface="Calibri" panose="020F0502020204030204" pitchFamily="34" charset="0"/>
                <a:cs typeface="Times New Roman" panose="02020603050405020304" pitchFamily="18" charset="0"/>
              </a:rPr>
              <a:t>RESPONSE                                        </a:t>
            </a:r>
            <a:endParaRPr lang="en-GB" sz="1100" dirty="0">
              <a:effectLst/>
              <a:ea typeface="Calibri" panose="020F0502020204030204" pitchFamily="34" charset="0"/>
              <a:cs typeface="Times New Roman" panose="02020603050405020304" pitchFamily="18" charset="0"/>
            </a:endParaRPr>
          </a:p>
        </p:txBody>
      </p:sp>
      <p:sp>
        <p:nvSpPr>
          <p:cNvPr id="7" name="Text Box 2"/>
          <p:cNvSpPr txBox="1">
            <a:spLocks noChangeArrowheads="1"/>
          </p:cNvSpPr>
          <p:nvPr/>
        </p:nvSpPr>
        <p:spPr bwMode="auto">
          <a:xfrm>
            <a:off x="1543795" y="1142887"/>
            <a:ext cx="1366838" cy="8001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Governmental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and Political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Context</a:t>
            </a:r>
          </a:p>
          <a:p>
            <a:pPr algn="ct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 Box 2"/>
          <p:cNvSpPr txBox="1">
            <a:spLocks noChangeArrowheads="1"/>
          </p:cNvSpPr>
          <p:nvPr/>
        </p:nvSpPr>
        <p:spPr bwMode="auto">
          <a:xfrm>
            <a:off x="1624546" y="3177863"/>
            <a:ext cx="1376457" cy="1031602"/>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Secular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Groups in Civil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Society</a:t>
            </a:r>
          </a:p>
          <a:p>
            <a:pPr algn="ct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 Box 2"/>
          <p:cNvSpPr txBox="1">
            <a:spLocks noChangeArrowheads="1"/>
          </p:cNvSpPr>
          <p:nvPr/>
        </p:nvSpPr>
        <p:spPr bwMode="auto">
          <a:xfrm>
            <a:off x="1873461" y="4931820"/>
            <a:ext cx="986209" cy="82279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a:t>
            </a:r>
          </a:p>
          <a:p>
            <a:pP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Refugees</a:t>
            </a:r>
          </a:p>
          <a:p>
            <a:pP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 Box 2"/>
          <p:cNvSpPr txBox="1">
            <a:spLocks noChangeArrowheads="1"/>
          </p:cNvSpPr>
          <p:nvPr/>
        </p:nvSpPr>
        <p:spPr bwMode="auto">
          <a:xfrm>
            <a:off x="8877132" y="1136192"/>
            <a:ext cx="1280353" cy="90360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0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Global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Humanitarian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Regime</a:t>
            </a: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 Box 2"/>
          <p:cNvSpPr txBox="1">
            <a:spLocks noChangeArrowheads="1"/>
          </p:cNvSpPr>
          <p:nvPr/>
        </p:nvSpPr>
        <p:spPr bwMode="auto">
          <a:xfrm>
            <a:off x="8940962" y="2921990"/>
            <a:ext cx="1384300" cy="7239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Religious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Civil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Society</a:t>
            </a: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 Box 2"/>
          <p:cNvSpPr txBox="1">
            <a:spLocks noChangeArrowheads="1"/>
          </p:cNvSpPr>
          <p:nvPr/>
        </p:nvSpPr>
        <p:spPr bwMode="auto">
          <a:xfrm>
            <a:off x="9070810" y="4392519"/>
            <a:ext cx="1119585" cy="59499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Hosts</a:t>
            </a:r>
          </a:p>
          <a:p>
            <a:pPr algn="ct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Oval 16"/>
          <p:cNvSpPr/>
          <p:nvPr/>
        </p:nvSpPr>
        <p:spPr>
          <a:xfrm>
            <a:off x="3001003" y="4892783"/>
            <a:ext cx="3130304" cy="132014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 name="Oval 17"/>
          <p:cNvSpPr/>
          <p:nvPr/>
        </p:nvSpPr>
        <p:spPr>
          <a:xfrm>
            <a:off x="5238472" y="3944858"/>
            <a:ext cx="3061541" cy="155847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 name="Oval 18"/>
          <p:cNvSpPr/>
          <p:nvPr/>
        </p:nvSpPr>
        <p:spPr>
          <a:xfrm>
            <a:off x="3239648" y="3134856"/>
            <a:ext cx="3165567" cy="138685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 name="Oval 19"/>
          <p:cNvSpPr/>
          <p:nvPr/>
        </p:nvSpPr>
        <p:spPr>
          <a:xfrm>
            <a:off x="5921115" y="2730670"/>
            <a:ext cx="3080839" cy="16171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1" name="Oval 20"/>
          <p:cNvSpPr/>
          <p:nvPr/>
        </p:nvSpPr>
        <p:spPr>
          <a:xfrm>
            <a:off x="5919539" y="1122196"/>
            <a:ext cx="2738686" cy="148001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 name="Oval 21"/>
          <p:cNvSpPr/>
          <p:nvPr/>
        </p:nvSpPr>
        <p:spPr>
          <a:xfrm>
            <a:off x="2910633" y="1258069"/>
            <a:ext cx="2804865" cy="140184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38279237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2"/>
          <p:cNvSpPr txBox="1">
            <a:spLocks noChangeArrowheads="1"/>
          </p:cNvSpPr>
          <p:nvPr/>
        </p:nvSpPr>
        <p:spPr bwMode="auto">
          <a:xfrm>
            <a:off x="3484450" y="3469916"/>
            <a:ext cx="2381075"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Secular principles and institutional capacity drives forms of engagement</a:t>
            </a:r>
          </a:p>
        </p:txBody>
      </p:sp>
      <p:sp>
        <p:nvSpPr>
          <p:cNvPr id="23" name="Text Box 2"/>
          <p:cNvSpPr txBox="1">
            <a:spLocks noChangeArrowheads="1"/>
          </p:cNvSpPr>
          <p:nvPr/>
        </p:nvSpPr>
        <p:spPr bwMode="auto">
          <a:xfrm>
            <a:off x="3065787" y="1649636"/>
            <a:ext cx="2667498"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Shapes public and private space for religious expression, engagement &amp; narrative</a:t>
            </a:r>
          </a:p>
        </p:txBody>
      </p:sp>
      <p:sp>
        <p:nvSpPr>
          <p:cNvPr id="24" name="Text Box 2"/>
          <p:cNvSpPr txBox="1">
            <a:spLocks noChangeArrowheads="1"/>
          </p:cNvSpPr>
          <p:nvPr/>
        </p:nvSpPr>
        <p:spPr bwMode="auto">
          <a:xfrm>
            <a:off x="6181725" y="1550099"/>
            <a:ext cx="2214313"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Enforces secular framing on humanitarian strategy and engagement</a:t>
            </a:r>
          </a:p>
        </p:txBody>
      </p:sp>
      <p:sp>
        <p:nvSpPr>
          <p:cNvPr id="26" name="Text Box 2"/>
          <p:cNvSpPr txBox="1">
            <a:spLocks noChangeArrowheads="1"/>
          </p:cNvSpPr>
          <p:nvPr/>
        </p:nvSpPr>
        <p:spPr bwMode="auto">
          <a:xfrm>
            <a:off x="6253991" y="2975124"/>
            <a:ext cx="2415086" cy="5524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self-understanding &amp; institutional capacity drives forms of engagement</a:t>
            </a:r>
          </a:p>
        </p:txBody>
      </p:sp>
      <p:sp>
        <p:nvSpPr>
          <p:cNvPr id="28" name="Text Box 2"/>
          <p:cNvSpPr txBox="1">
            <a:spLocks noChangeArrowheads="1"/>
          </p:cNvSpPr>
          <p:nvPr/>
        </p:nvSpPr>
        <p:spPr bwMode="auto">
          <a:xfrm>
            <a:off x="5699442" y="4470614"/>
            <a:ext cx="2329109"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and affiliation shapes provision of welcome and solidarity</a:t>
            </a:r>
          </a:p>
        </p:txBody>
      </p:sp>
      <p:sp>
        <p:nvSpPr>
          <p:cNvPr id="27" name="Text Box 2"/>
          <p:cNvSpPr txBox="1">
            <a:spLocks noChangeArrowheads="1"/>
          </p:cNvSpPr>
          <p:nvPr/>
        </p:nvSpPr>
        <p:spPr bwMode="auto">
          <a:xfrm>
            <a:off x="3268455" y="5152985"/>
            <a:ext cx="2545073" cy="5524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Religious belief and affiliation shapes experience of exile and loss and narratives of agency and resilience</a:t>
            </a:r>
          </a:p>
        </p:txBody>
      </p:sp>
      <p:sp>
        <p:nvSpPr>
          <p:cNvPr id="9" name="Rectangle 8"/>
          <p:cNvSpPr/>
          <p:nvPr/>
        </p:nvSpPr>
        <p:spPr>
          <a:xfrm>
            <a:off x="914265" y="6437929"/>
            <a:ext cx="10059624" cy="138521"/>
          </a:xfrm>
          <a:prstGeom prst="rect">
            <a:avLst/>
          </a:prstGeom>
          <a:solidFill>
            <a:srgbClr val="C769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12" name="Picture 11" descr="N:\Downloads\Refugee Hosts Logo -6b.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19553" y="569387"/>
            <a:ext cx="1092200" cy="1099811"/>
          </a:xfrm>
          <a:prstGeom prst="rect">
            <a:avLst/>
          </a:prstGeom>
          <a:noFill/>
          <a:ln>
            <a:noFill/>
          </a:ln>
        </p:spPr>
      </p:pic>
      <p:sp>
        <p:nvSpPr>
          <p:cNvPr id="16" name="Rectangle 15"/>
          <p:cNvSpPr/>
          <p:nvPr/>
        </p:nvSpPr>
        <p:spPr>
          <a:xfrm>
            <a:off x="3048000" y="2136339"/>
            <a:ext cx="6096000" cy="369332"/>
          </a:xfrm>
          <a:prstGeom prst="rect">
            <a:avLst/>
          </a:prstGeom>
        </p:spPr>
        <p:txBody>
          <a:bodyPr>
            <a:spAutoFit/>
          </a:bodyPr>
          <a:lstStyle/>
          <a:p>
            <a:pPr fontAlgn="base"/>
            <a:endParaRPr lang="en-GB" b="0" i="0" u="none" strike="noStrike" cap="all" dirty="0" smtClean="0">
              <a:solidFill>
                <a:srgbClr val="404040"/>
              </a:solidFill>
              <a:effectLst/>
              <a:latin typeface="&amp;quot"/>
            </a:endParaRPr>
          </a:p>
        </p:txBody>
      </p:sp>
      <p:sp>
        <p:nvSpPr>
          <p:cNvPr id="11" name="Rectangle 10"/>
          <p:cNvSpPr/>
          <p:nvPr/>
        </p:nvSpPr>
        <p:spPr>
          <a:xfrm>
            <a:off x="914264" y="283741"/>
            <a:ext cx="10210936" cy="261610"/>
          </a:xfrm>
          <a:prstGeom prst="rect">
            <a:avLst/>
          </a:prstGeom>
          <a:solidFill>
            <a:srgbClr val="CC64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p>
            <a:pPr>
              <a:spcAft>
                <a:spcPts val="0"/>
              </a:spcAft>
              <a:tabLst>
                <a:tab pos="2865755" algn="ctr"/>
                <a:tab pos="5731510" algn="r"/>
              </a:tabLst>
            </a:pPr>
            <a:r>
              <a:rPr lang="en-GB" sz="1100" cap="all" dirty="0">
                <a:solidFill>
                  <a:srgbClr val="FFFFFF"/>
                </a:solidFill>
                <a:effectLst/>
                <a:ea typeface="Calibri" panose="020F0502020204030204" pitchFamily="34" charset="0"/>
                <a:cs typeface="Times New Roman" panose="02020603050405020304" pitchFamily="18" charset="0"/>
              </a:rPr>
              <a:t>A GUIDE TO LOCATING </a:t>
            </a:r>
            <a:r>
              <a:rPr lang="en-GB" sz="1100" cap="all" dirty="0" err="1">
                <a:solidFill>
                  <a:srgbClr val="FFFFFF"/>
                </a:solidFill>
                <a:effectLst/>
                <a:ea typeface="Calibri" panose="020F0502020204030204" pitchFamily="34" charset="0"/>
                <a:cs typeface="Times New Roman" panose="02020603050405020304" pitchFamily="18" charset="0"/>
              </a:rPr>
              <a:t>faITH</a:t>
            </a:r>
            <a:r>
              <a:rPr lang="en-GB" sz="1100" cap="all" dirty="0">
                <a:solidFill>
                  <a:srgbClr val="FFFFFF"/>
                </a:solidFill>
                <a:effectLst/>
                <a:ea typeface="Calibri" panose="020F0502020204030204" pitchFamily="34" charset="0"/>
                <a:cs typeface="Times New Roman" panose="02020603050405020304" pitchFamily="18" charset="0"/>
              </a:rPr>
              <a:t> IN HUMANITARIAN PRACTICE AND LOCAL community </a:t>
            </a:r>
            <a:r>
              <a:rPr lang="en-GB" sz="1100" cap="all" dirty="0" smtClean="0">
                <a:solidFill>
                  <a:srgbClr val="FFFFFF"/>
                </a:solidFill>
                <a:effectLst/>
                <a:ea typeface="Calibri" panose="020F0502020204030204" pitchFamily="34" charset="0"/>
                <a:cs typeface="Times New Roman" panose="02020603050405020304" pitchFamily="18" charset="0"/>
              </a:rPr>
              <a:t>RESPONSE                                        </a:t>
            </a:r>
            <a:endParaRPr lang="en-GB" sz="1100" dirty="0">
              <a:effectLst/>
              <a:ea typeface="Calibri" panose="020F0502020204030204" pitchFamily="34" charset="0"/>
              <a:cs typeface="Times New Roman" panose="02020603050405020304" pitchFamily="18" charset="0"/>
            </a:endParaRPr>
          </a:p>
        </p:txBody>
      </p:sp>
      <p:sp>
        <p:nvSpPr>
          <p:cNvPr id="7" name="Text Box 2"/>
          <p:cNvSpPr txBox="1">
            <a:spLocks noChangeArrowheads="1"/>
          </p:cNvSpPr>
          <p:nvPr/>
        </p:nvSpPr>
        <p:spPr bwMode="auto">
          <a:xfrm>
            <a:off x="1543795" y="1142887"/>
            <a:ext cx="1366838" cy="8001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Governmental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and Political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Context</a:t>
            </a:r>
          </a:p>
          <a:p>
            <a:pPr algn="ct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 Box 2"/>
          <p:cNvSpPr txBox="1">
            <a:spLocks noChangeArrowheads="1"/>
          </p:cNvSpPr>
          <p:nvPr/>
        </p:nvSpPr>
        <p:spPr bwMode="auto">
          <a:xfrm>
            <a:off x="1624546" y="3177863"/>
            <a:ext cx="1376457" cy="1031602"/>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Secular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Groups in Civil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Society</a:t>
            </a:r>
          </a:p>
          <a:p>
            <a:pPr algn="ct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____________</a:t>
            </a:r>
          </a:p>
          <a:p>
            <a:pPr algn="ct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 Box 2"/>
          <p:cNvSpPr txBox="1">
            <a:spLocks noChangeArrowheads="1"/>
          </p:cNvSpPr>
          <p:nvPr/>
        </p:nvSpPr>
        <p:spPr bwMode="auto">
          <a:xfrm>
            <a:off x="1873461" y="4931820"/>
            <a:ext cx="986209" cy="82279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a:t>
            </a:r>
          </a:p>
          <a:p>
            <a:pP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Refugees</a:t>
            </a:r>
          </a:p>
          <a:p>
            <a:pP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 Box 2"/>
          <p:cNvSpPr txBox="1">
            <a:spLocks noChangeArrowheads="1"/>
          </p:cNvSpPr>
          <p:nvPr/>
        </p:nvSpPr>
        <p:spPr bwMode="auto">
          <a:xfrm>
            <a:off x="8877132" y="1136192"/>
            <a:ext cx="1280353" cy="90360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0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Global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Humanitarian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Regime</a:t>
            </a: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 Box 2"/>
          <p:cNvSpPr txBox="1">
            <a:spLocks noChangeArrowheads="1"/>
          </p:cNvSpPr>
          <p:nvPr/>
        </p:nvSpPr>
        <p:spPr bwMode="auto">
          <a:xfrm>
            <a:off x="8940962" y="2921990"/>
            <a:ext cx="1384300" cy="72390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Religious </a:t>
            </a:r>
            <a:r>
              <a:rPr lang="en-GB" sz="1400" b="1" i="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Civil </a:t>
            </a: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Society</a:t>
            </a: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 Box 2"/>
          <p:cNvSpPr txBox="1">
            <a:spLocks noChangeArrowheads="1"/>
          </p:cNvSpPr>
          <p:nvPr/>
        </p:nvSpPr>
        <p:spPr bwMode="auto">
          <a:xfrm>
            <a:off x="9070810" y="4392519"/>
            <a:ext cx="1119585" cy="59499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________</a:t>
            </a:r>
          </a:p>
          <a:p>
            <a:pPr algn="ctr">
              <a:lnSpc>
                <a:spcPct val="107000"/>
              </a:lnSpc>
              <a:spcAft>
                <a:spcPts val="0"/>
              </a:spcAft>
            </a:pPr>
            <a:endParaRPr lang="en-GB" sz="1400" b="1" i="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1400" b="1" i="1" dirty="0" smtClean="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Hosts</a:t>
            </a:r>
          </a:p>
          <a:p>
            <a:pPr algn="ctr">
              <a:lnSpc>
                <a:spcPct val="107000"/>
              </a:lnSpc>
              <a:spcAft>
                <a:spcPts val="0"/>
              </a:spcAft>
            </a:pPr>
            <a:r>
              <a:rPr lang="en-GB" sz="1400" b="1" i="1"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________</a:t>
            </a:r>
            <a:endParaRPr lang="en-GB" sz="14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Oval 16"/>
          <p:cNvSpPr/>
          <p:nvPr/>
        </p:nvSpPr>
        <p:spPr>
          <a:xfrm>
            <a:off x="3001003" y="4892783"/>
            <a:ext cx="3130304" cy="132014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 name="Oval 17"/>
          <p:cNvSpPr/>
          <p:nvPr/>
        </p:nvSpPr>
        <p:spPr>
          <a:xfrm>
            <a:off x="5238472" y="3944858"/>
            <a:ext cx="3061541" cy="155847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 name="Oval 18"/>
          <p:cNvSpPr/>
          <p:nvPr/>
        </p:nvSpPr>
        <p:spPr>
          <a:xfrm>
            <a:off x="3239648" y="3134856"/>
            <a:ext cx="3165567" cy="138685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 name="Oval 19"/>
          <p:cNvSpPr/>
          <p:nvPr/>
        </p:nvSpPr>
        <p:spPr>
          <a:xfrm>
            <a:off x="5921115" y="2730670"/>
            <a:ext cx="3080839" cy="16171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1" name="Oval 20"/>
          <p:cNvSpPr/>
          <p:nvPr/>
        </p:nvSpPr>
        <p:spPr>
          <a:xfrm>
            <a:off x="5919539" y="1122196"/>
            <a:ext cx="2738686" cy="148001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 name="Oval 21"/>
          <p:cNvSpPr/>
          <p:nvPr/>
        </p:nvSpPr>
        <p:spPr>
          <a:xfrm>
            <a:off x="2910633" y="1258069"/>
            <a:ext cx="2804865" cy="140184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37046418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428</TotalTime>
  <Words>2449</Words>
  <Application>Microsoft Office PowerPoint</Application>
  <PresentationFormat>Widescreen</PresentationFormat>
  <Paragraphs>441</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&amp;quot</vt:lpstr>
      <vt:lpstr>Arial</vt:lpstr>
      <vt:lpstr>Calibri</vt:lpstr>
      <vt:lpstr>Calibri Light</vt:lpstr>
      <vt:lpstr>Montserrat</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Queen Margaret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Ager, Alastair</dc:creator>
  <cp:lastModifiedBy>Daly, Sorcha</cp:lastModifiedBy>
  <cp:revision>35</cp:revision>
  <dcterms:created xsi:type="dcterms:W3CDTF">2019-10-24T07:45:28Z</dcterms:created>
  <dcterms:modified xsi:type="dcterms:W3CDTF">2019-12-17T11:40:47Z</dcterms:modified>
</cp:coreProperties>
</file>