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60" r:id="rId3"/>
    <p:sldId id="256" r:id="rId4"/>
    <p:sldId id="262" r:id="rId5"/>
    <p:sldId id="261" r:id="rId6"/>
    <p:sldId id="257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63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797162-1EEA-4A7F-9674-916BE266B0E1}" type="doc">
      <dgm:prSet loTypeId="urn:microsoft.com/office/officeart/2005/8/layout/arrow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DF1E7B4-AE48-4C69-A229-0628B79AA725}">
      <dgm:prSet phldrT="[Text]" custT="1"/>
      <dgm:spPr/>
      <dgm:t>
        <a:bodyPr/>
        <a:lstStyle/>
        <a:p>
          <a:pPr algn="r"/>
          <a:endParaRPr lang="en-GB" sz="1400" dirty="0" smtClean="0"/>
        </a:p>
        <a:p>
          <a:pPr algn="r"/>
          <a:endParaRPr lang="en-GB" sz="1400" dirty="0" smtClean="0"/>
        </a:p>
        <a:p>
          <a:pPr algn="r"/>
          <a:endParaRPr lang="en-GB" sz="1400" dirty="0" smtClean="0"/>
        </a:p>
        <a:p>
          <a:pPr algn="r"/>
          <a:r>
            <a:rPr lang="en-GB" sz="1400" dirty="0" smtClean="0"/>
            <a:t>Essential </a:t>
          </a:r>
          <a:r>
            <a:rPr lang="en-GB" sz="1400" dirty="0" smtClean="0"/>
            <a:t>as moral/ethical reference </a:t>
          </a:r>
          <a:r>
            <a:rPr lang="en-GB" sz="1400" dirty="0" smtClean="0"/>
            <a:t>points</a:t>
          </a:r>
          <a:endParaRPr lang="en-GB" sz="1400" dirty="0" smtClean="0"/>
        </a:p>
        <a:p>
          <a:pPr algn="r"/>
          <a:r>
            <a:rPr lang="en-GB" sz="1400" dirty="0" smtClean="0"/>
            <a:t>Strengthen resilience</a:t>
          </a:r>
        </a:p>
        <a:p>
          <a:pPr algn="r"/>
          <a:r>
            <a:rPr lang="en-GB" sz="1400" dirty="0" smtClean="0"/>
            <a:t>Leads to local capacity being built</a:t>
          </a:r>
        </a:p>
        <a:p>
          <a:pPr algn="r"/>
          <a:r>
            <a:rPr lang="en-GB" sz="1400" dirty="0" smtClean="0"/>
            <a:t>leads to integration and development of discourse</a:t>
          </a:r>
        </a:p>
        <a:p>
          <a:pPr algn="r"/>
          <a:r>
            <a:rPr lang="en-GB" sz="1400" dirty="0" smtClean="0"/>
            <a:t> local civil society is inclusive of FBOs</a:t>
          </a:r>
        </a:p>
        <a:p>
          <a:pPr algn="r"/>
          <a:r>
            <a:rPr lang="en-GB" sz="1400" dirty="0" smtClean="0"/>
            <a:t>Support base for sustainability/</a:t>
          </a:r>
          <a:r>
            <a:rPr lang="en-GB" sz="1400" dirty="0" err="1" smtClean="0"/>
            <a:t>additionality</a:t>
          </a:r>
          <a:endParaRPr lang="en-GB" sz="1400" dirty="0" smtClean="0"/>
        </a:p>
        <a:p>
          <a:pPr algn="r"/>
          <a:r>
            <a:rPr lang="en-GB" sz="1400" dirty="0" smtClean="0"/>
            <a:t>Often more genuinely locally owned than </a:t>
          </a:r>
          <a:r>
            <a:rPr lang="en-GB" sz="1400" dirty="0" smtClean="0"/>
            <a:t>NGOs</a:t>
          </a:r>
        </a:p>
        <a:p>
          <a:pPr algn="r"/>
          <a:r>
            <a:rPr lang="en-GB" sz="1400" dirty="0" smtClean="0"/>
            <a:t>Reach and cross border networks</a:t>
          </a:r>
        </a:p>
        <a:p>
          <a:pPr algn="r"/>
          <a:r>
            <a:rPr lang="en-GB" sz="1400" dirty="0" smtClean="0"/>
            <a:t>Influence</a:t>
          </a:r>
        </a:p>
        <a:p>
          <a:pPr algn="r"/>
          <a:r>
            <a:rPr lang="en-GB" sz="1400" dirty="0" smtClean="0"/>
            <a:t>Trust</a:t>
          </a:r>
        </a:p>
        <a:p>
          <a:pPr algn="r"/>
          <a:endParaRPr lang="en-GB" sz="1400" dirty="0" smtClean="0"/>
        </a:p>
        <a:p>
          <a:pPr algn="r"/>
          <a:endParaRPr lang="en-GB" sz="1400" dirty="0" smtClean="0"/>
        </a:p>
        <a:p>
          <a:pPr algn="r"/>
          <a:endParaRPr lang="en-GB" sz="1400" dirty="0"/>
        </a:p>
      </dgm:t>
    </dgm:pt>
    <dgm:pt modelId="{101D0B21-7516-44C8-BB4C-72623F7A7A78}" type="parTrans" cxnId="{726E23D3-005A-4A4E-AE9A-9413BC3A09B2}">
      <dgm:prSet/>
      <dgm:spPr/>
      <dgm:t>
        <a:bodyPr/>
        <a:lstStyle/>
        <a:p>
          <a:endParaRPr lang="en-GB"/>
        </a:p>
      </dgm:t>
    </dgm:pt>
    <dgm:pt modelId="{17ABB5C9-921A-48EB-B8D4-C32BF074346D}" type="sibTrans" cxnId="{726E23D3-005A-4A4E-AE9A-9413BC3A09B2}">
      <dgm:prSet/>
      <dgm:spPr/>
      <dgm:t>
        <a:bodyPr/>
        <a:lstStyle/>
        <a:p>
          <a:endParaRPr lang="en-GB"/>
        </a:p>
      </dgm:t>
    </dgm:pt>
    <dgm:pt modelId="{388EEFB7-317D-49AC-B0FB-92707DF9516E}">
      <dgm:prSet phldrT="[Text]" custT="1"/>
      <dgm:spPr/>
      <dgm:t>
        <a:bodyPr/>
        <a:lstStyle/>
        <a:p>
          <a:pPr algn="l"/>
          <a:r>
            <a:rPr lang="en-GB" sz="1400" dirty="0" smtClean="0"/>
            <a:t>Disengaged &amp; </a:t>
          </a:r>
          <a:r>
            <a:rPr lang="en-GB" sz="1400" dirty="0" err="1" smtClean="0"/>
            <a:t>Alenated</a:t>
          </a:r>
          <a:r>
            <a:rPr lang="en-GB" sz="1400" dirty="0" smtClean="0"/>
            <a:t> from Humanitarian sector </a:t>
          </a:r>
        </a:p>
        <a:p>
          <a:pPr algn="l"/>
          <a:r>
            <a:rPr lang="en-GB" sz="1400" dirty="0" smtClean="0"/>
            <a:t>Simplistic charity model</a:t>
          </a:r>
        </a:p>
        <a:p>
          <a:pPr algn="l"/>
          <a:r>
            <a:rPr lang="en-GB" sz="1400" dirty="0" smtClean="0"/>
            <a:t>Lack of Compliance</a:t>
          </a:r>
        </a:p>
        <a:p>
          <a:pPr algn="l"/>
          <a:r>
            <a:rPr lang="en-GB" sz="1400" dirty="0" err="1" smtClean="0"/>
            <a:t>Proselytisation</a:t>
          </a:r>
          <a:endParaRPr lang="en-GB" sz="1400" dirty="0" smtClean="0"/>
        </a:p>
        <a:p>
          <a:pPr algn="l"/>
          <a:r>
            <a:rPr lang="en-GB" sz="1400" dirty="0" smtClean="0"/>
            <a:t>Clash with secular human rights values</a:t>
          </a:r>
        </a:p>
        <a:p>
          <a:pPr algn="l"/>
          <a:r>
            <a:rPr lang="en-GB" sz="1400" dirty="0" smtClean="0"/>
            <a:t>Factionalism</a:t>
          </a:r>
        </a:p>
        <a:p>
          <a:pPr algn="l"/>
          <a:r>
            <a:rPr lang="en-GB" sz="1400" dirty="0" smtClean="0"/>
            <a:t>Politicisation</a:t>
          </a:r>
        </a:p>
        <a:p>
          <a:pPr algn="l"/>
          <a:r>
            <a:rPr lang="en-GB" sz="1400" dirty="0" smtClean="0"/>
            <a:t>Lack of capacity/standards</a:t>
          </a:r>
        </a:p>
        <a:p>
          <a:pPr algn="l"/>
          <a:r>
            <a:rPr lang="en-GB" sz="1400" dirty="0" smtClean="0"/>
            <a:t>Cultural /wrong interpretations of faith</a:t>
          </a:r>
        </a:p>
        <a:p>
          <a:pPr algn="l"/>
          <a:r>
            <a:rPr lang="en-GB" sz="1400" dirty="0" smtClean="0"/>
            <a:t>Poor governance/accountability</a:t>
          </a:r>
          <a:endParaRPr lang="en-GB" sz="1400" dirty="0"/>
        </a:p>
      </dgm:t>
    </dgm:pt>
    <dgm:pt modelId="{AD28B0EA-14BC-42AD-8CE2-22C0FE2FA334}" type="parTrans" cxnId="{A3C3B5CD-75C8-41FC-8727-0DEFFF416E61}">
      <dgm:prSet/>
      <dgm:spPr/>
      <dgm:t>
        <a:bodyPr/>
        <a:lstStyle/>
        <a:p>
          <a:endParaRPr lang="en-GB"/>
        </a:p>
      </dgm:t>
    </dgm:pt>
    <dgm:pt modelId="{22DBF023-8AD6-4BD6-891C-B309899D9047}" type="sibTrans" cxnId="{A3C3B5CD-75C8-41FC-8727-0DEFFF416E61}">
      <dgm:prSet/>
      <dgm:spPr/>
      <dgm:t>
        <a:bodyPr/>
        <a:lstStyle/>
        <a:p>
          <a:endParaRPr lang="en-GB"/>
        </a:p>
      </dgm:t>
    </dgm:pt>
    <dgm:pt modelId="{CE648070-55BD-40C4-B537-70C3174B312E}" type="pres">
      <dgm:prSet presAssocID="{BB797162-1EEA-4A7F-9674-916BE266B0E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D5F8046-320E-4B6D-892E-3D9799485061}" type="pres">
      <dgm:prSet presAssocID="{8DF1E7B4-AE48-4C69-A229-0628B79AA725}" presName="arrow" presStyleLbl="node1" presStyleIdx="0" presStyleCnt="2" custScaleX="145163" custScaleY="118326" custRadScaleRad="99112" custRadScaleInc="-383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9932019-E396-40D2-9A65-B723DB3F6D87}" type="pres">
      <dgm:prSet presAssocID="{388EEFB7-317D-49AC-B0FB-92707DF9516E}" presName="arrow" presStyleLbl="node1" presStyleIdx="1" presStyleCnt="2" custScaleX="148216" custScaleY="118326" custRadScaleRad="134805" custRadScaleInc="28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DE72730-8D65-4254-8B32-80C941DBB390}" type="presOf" srcId="{BB797162-1EEA-4A7F-9674-916BE266B0E1}" destId="{CE648070-55BD-40C4-B537-70C3174B312E}" srcOrd="0" destOrd="0" presId="urn:microsoft.com/office/officeart/2005/8/layout/arrow5"/>
    <dgm:cxn modelId="{C680D3A0-81C6-4AB1-953A-BD78CA5D4F0F}" type="presOf" srcId="{388EEFB7-317D-49AC-B0FB-92707DF9516E}" destId="{E9932019-E396-40D2-9A65-B723DB3F6D87}" srcOrd="0" destOrd="0" presId="urn:microsoft.com/office/officeart/2005/8/layout/arrow5"/>
    <dgm:cxn modelId="{CD8A2225-57AE-4A05-B0B8-EF37FCCF21C3}" type="presOf" srcId="{8DF1E7B4-AE48-4C69-A229-0628B79AA725}" destId="{DD5F8046-320E-4B6D-892E-3D9799485061}" srcOrd="0" destOrd="0" presId="urn:microsoft.com/office/officeart/2005/8/layout/arrow5"/>
    <dgm:cxn modelId="{A3C3B5CD-75C8-41FC-8727-0DEFFF416E61}" srcId="{BB797162-1EEA-4A7F-9674-916BE266B0E1}" destId="{388EEFB7-317D-49AC-B0FB-92707DF9516E}" srcOrd="1" destOrd="0" parTransId="{AD28B0EA-14BC-42AD-8CE2-22C0FE2FA334}" sibTransId="{22DBF023-8AD6-4BD6-891C-B309899D9047}"/>
    <dgm:cxn modelId="{726E23D3-005A-4A4E-AE9A-9413BC3A09B2}" srcId="{BB797162-1EEA-4A7F-9674-916BE266B0E1}" destId="{8DF1E7B4-AE48-4C69-A229-0628B79AA725}" srcOrd="0" destOrd="0" parTransId="{101D0B21-7516-44C8-BB4C-72623F7A7A78}" sibTransId="{17ABB5C9-921A-48EB-B8D4-C32BF074346D}"/>
    <dgm:cxn modelId="{A2EF2D48-9B7F-406C-99B9-E332F81E203A}" type="presParOf" srcId="{CE648070-55BD-40C4-B537-70C3174B312E}" destId="{DD5F8046-320E-4B6D-892E-3D9799485061}" srcOrd="0" destOrd="0" presId="urn:microsoft.com/office/officeart/2005/8/layout/arrow5"/>
    <dgm:cxn modelId="{096C56CD-595E-4496-84F9-ECB25D4E3585}" type="presParOf" srcId="{CE648070-55BD-40C4-B537-70C3174B312E}" destId="{E9932019-E396-40D2-9A65-B723DB3F6D87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5F8046-320E-4B6D-892E-3D9799485061}">
      <dsp:nvSpPr>
        <dsp:cNvPr id="0" name=""/>
        <dsp:cNvSpPr/>
      </dsp:nvSpPr>
      <dsp:spPr>
        <a:xfrm rot="16200000">
          <a:off x="-1069257" y="3"/>
          <a:ext cx="6963562" cy="5676174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 dirty="0" smtClean="0"/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 dirty="0" smtClean="0"/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 dirty="0" smtClean="0"/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Essential </a:t>
          </a:r>
          <a:r>
            <a:rPr lang="en-GB" sz="1400" kern="1200" dirty="0" smtClean="0"/>
            <a:t>as moral/ethical reference </a:t>
          </a:r>
          <a:r>
            <a:rPr lang="en-GB" sz="1400" kern="1200" dirty="0" smtClean="0"/>
            <a:t>points</a:t>
          </a:r>
          <a:endParaRPr lang="en-GB" sz="1400" kern="1200" dirty="0" smtClean="0"/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Strengthen resilience</a:t>
          </a:r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Leads to local capacity being built</a:t>
          </a:r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leads to integration and development of discourse</a:t>
          </a:r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 local civil society is inclusive of FBOs</a:t>
          </a:r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Support base for sustainability/</a:t>
          </a:r>
          <a:r>
            <a:rPr lang="en-GB" sz="1400" kern="1200" dirty="0" err="1" smtClean="0"/>
            <a:t>additionality</a:t>
          </a:r>
          <a:endParaRPr lang="en-GB" sz="1400" kern="1200" dirty="0" smtClean="0"/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Often more genuinely locally owned than </a:t>
          </a:r>
          <a:r>
            <a:rPr lang="en-GB" sz="1400" kern="1200" dirty="0" smtClean="0"/>
            <a:t>NGOs</a:t>
          </a:r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Reach and cross border networks</a:t>
          </a:r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Influence</a:t>
          </a:r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Trust</a:t>
          </a:r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 dirty="0" smtClean="0"/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 dirty="0" smtClean="0"/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 dirty="0"/>
        </a:p>
      </dsp:txBody>
      <dsp:txXfrm rot="5400000">
        <a:off x="-425562" y="1097198"/>
        <a:ext cx="4682844" cy="3481781"/>
      </dsp:txXfrm>
    </dsp:sp>
    <dsp:sp modelId="{E9932019-E396-40D2-9A65-B723DB3F6D87}">
      <dsp:nvSpPr>
        <dsp:cNvPr id="0" name=""/>
        <dsp:cNvSpPr/>
      </dsp:nvSpPr>
      <dsp:spPr>
        <a:xfrm rot="5400000">
          <a:off x="5010665" y="3"/>
          <a:ext cx="7110016" cy="5676174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Disengaged &amp; </a:t>
          </a:r>
          <a:r>
            <a:rPr lang="en-GB" sz="1400" kern="1200" dirty="0" err="1" smtClean="0"/>
            <a:t>Alenated</a:t>
          </a:r>
          <a:r>
            <a:rPr lang="en-GB" sz="1400" kern="1200" dirty="0" smtClean="0"/>
            <a:t> from Humanitarian sector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Simplistic charity model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Lack of Compliance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err="1" smtClean="0"/>
            <a:t>Proselytisation</a:t>
          </a:r>
          <a:endParaRPr lang="en-GB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Clash with secular human rights values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Factionalism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Politicisation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Lack of capacity/standards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Cultural /wrong interpretations of faith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Poor governance/accountability</a:t>
          </a:r>
          <a:endParaRPr lang="en-GB" sz="1400" kern="1200" dirty="0"/>
        </a:p>
      </dsp:txBody>
      <dsp:txXfrm rot="-5400000">
        <a:off x="6720916" y="1060586"/>
        <a:ext cx="4682844" cy="35550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10/16/2019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10/16/2019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10/16/2019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10/16/2019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10/16/2019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4000" dirty="0" smtClean="0"/>
              <a:t>Religious Literacy in </a:t>
            </a:r>
            <a:r>
              <a:rPr lang="en-GB" sz="4000" dirty="0"/>
              <a:t>H</a:t>
            </a:r>
            <a:r>
              <a:rPr lang="en-GB" sz="4000" dirty="0" smtClean="0"/>
              <a:t>umanitarian </a:t>
            </a:r>
            <a:r>
              <a:rPr lang="en-GB" sz="4000" dirty="0"/>
              <a:t>R</a:t>
            </a:r>
            <a:r>
              <a:rPr lang="en-GB" sz="4000" dirty="0" smtClean="0"/>
              <a:t>esponse</a:t>
            </a:r>
            <a:endParaRPr lang="en-GB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Governmental and political context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5461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563" y="473267"/>
            <a:ext cx="10614365" cy="1400530"/>
          </a:xfrm>
        </p:spPr>
        <p:txBody>
          <a:bodyPr/>
          <a:lstStyle/>
          <a:p>
            <a:r>
              <a:rPr lang="en-GB" dirty="0" smtClean="0"/>
              <a:t>Challenges in the context of secular approaches in religious societies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268675"/>
            <a:ext cx="8946541" cy="4195481"/>
          </a:xfrm>
        </p:spPr>
        <p:txBody>
          <a:bodyPr>
            <a:normAutofit lnSpcReduction="10000"/>
          </a:bodyPr>
          <a:lstStyle/>
          <a:p>
            <a:r>
              <a:rPr lang="en-GB" b="1" dirty="0" smtClean="0"/>
              <a:t>Humanitarian ethics</a:t>
            </a:r>
            <a:r>
              <a:rPr lang="en-GB" dirty="0" smtClean="0"/>
              <a:t> relating to impartiality, </a:t>
            </a:r>
            <a:r>
              <a:rPr lang="en-GB" dirty="0" err="1" smtClean="0"/>
              <a:t>proselytism</a:t>
            </a:r>
            <a:r>
              <a:rPr lang="en-GB" dirty="0" smtClean="0"/>
              <a:t> and neutrality often discriminate against local FBO inclusion – This is also linked to the related problems of </a:t>
            </a:r>
            <a:r>
              <a:rPr lang="en-GB" b="1" dirty="0" smtClean="0"/>
              <a:t>factionalism and politicisation</a:t>
            </a:r>
          </a:p>
          <a:p>
            <a:r>
              <a:rPr lang="en-GB" dirty="0" smtClean="0"/>
              <a:t>Secular agencies often contend there are </a:t>
            </a:r>
            <a:r>
              <a:rPr lang="en-GB" b="1" dirty="0" smtClean="0"/>
              <a:t>unhelpful gender power dynamics </a:t>
            </a:r>
            <a:r>
              <a:rPr lang="en-GB" dirty="0" smtClean="0"/>
              <a:t>in FBO groups that may exclude participation by women and girls </a:t>
            </a:r>
          </a:p>
          <a:p>
            <a:r>
              <a:rPr lang="en-GB" dirty="0" smtClean="0"/>
              <a:t>Faith groups are sometimes seen as contributing to </a:t>
            </a:r>
            <a:r>
              <a:rPr lang="en-GB" b="1" dirty="0" smtClean="0"/>
              <a:t>‘harmful social practices’ </a:t>
            </a:r>
            <a:r>
              <a:rPr lang="en-GB" dirty="0" smtClean="0"/>
              <a:t>– FGM, EFM, DV, stigmatisation of groups</a:t>
            </a:r>
          </a:p>
          <a:p>
            <a:r>
              <a:rPr lang="en-GB" b="1" dirty="0" smtClean="0"/>
              <a:t>Charity models </a:t>
            </a:r>
            <a:r>
              <a:rPr lang="en-GB" dirty="0" smtClean="0"/>
              <a:t>within some FBOs are sometimes simplistic and based on superficial analysis</a:t>
            </a:r>
          </a:p>
          <a:p>
            <a:r>
              <a:rPr lang="en-GB" dirty="0" smtClean="0"/>
              <a:t>FBO </a:t>
            </a:r>
            <a:r>
              <a:rPr lang="en-GB" b="1" dirty="0" smtClean="0"/>
              <a:t>Governance</a:t>
            </a:r>
            <a:r>
              <a:rPr lang="en-GB" dirty="0" smtClean="0"/>
              <a:t> does not always offer adequate levels of accountability to local people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5824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786091718"/>
              </p:ext>
            </p:extLst>
          </p:nvPr>
        </p:nvGraphicFramePr>
        <p:xfrm>
          <a:off x="425571" y="477328"/>
          <a:ext cx="11001554" cy="56761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25993" y="124716"/>
            <a:ext cx="28869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Force Field Analysis</a:t>
            </a:r>
          </a:p>
          <a:p>
            <a:pPr algn="ctr"/>
            <a:r>
              <a:rPr lang="en-GB" dirty="0" smtClean="0"/>
              <a:t>Local Faith Community Engagement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505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problem manifests as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1457017"/>
            <a:ext cx="10046228" cy="4830767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Parallel aid communities and resources not being ‘joined up’</a:t>
            </a:r>
          </a:p>
          <a:p>
            <a:r>
              <a:rPr lang="en-GB" dirty="0" smtClean="0"/>
              <a:t>Alienated and misinformed parallel discourse</a:t>
            </a:r>
          </a:p>
          <a:p>
            <a:r>
              <a:rPr lang="en-GB" dirty="0" smtClean="0"/>
              <a:t>Distrust in some cases</a:t>
            </a:r>
          </a:p>
          <a:p>
            <a:r>
              <a:rPr lang="en-GB" dirty="0" smtClean="0"/>
              <a:t>Faith-Insensitive programming</a:t>
            </a:r>
          </a:p>
          <a:p>
            <a:r>
              <a:rPr lang="en-GB" dirty="0" smtClean="0"/>
              <a:t>A failure to exploit an integrated and inclusive discourse/practice that enables real change</a:t>
            </a:r>
          </a:p>
          <a:p>
            <a:r>
              <a:rPr lang="en-GB" dirty="0" smtClean="0"/>
              <a:t>A failure to appreciate the added value of FBO approaches</a:t>
            </a:r>
          </a:p>
          <a:p>
            <a:pPr lvl="2"/>
            <a:r>
              <a:rPr lang="en-GB" dirty="0" smtClean="0"/>
              <a:t>A community based model of support that provides social capital - and companionship/accompaniment</a:t>
            </a:r>
          </a:p>
          <a:p>
            <a:pPr lvl="2"/>
            <a:r>
              <a:rPr lang="en-GB" dirty="0" smtClean="0"/>
              <a:t>Access to traditional means of social finance and support</a:t>
            </a:r>
          </a:p>
          <a:p>
            <a:pPr lvl="2"/>
            <a:r>
              <a:rPr lang="en-GB" dirty="0" smtClean="0"/>
              <a:t>The value of inclusive approaches to influencing &amp; social change – tackling harmful practices, xenophobia</a:t>
            </a:r>
          </a:p>
          <a:p>
            <a:pPr lvl="2"/>
            <a:r>
              <a:rPr lang="en-GB" dirty="0" smtClean="0"/>
              <a:t>The advocacy influence of FBOs at a local level with </a:t>
            </a:r>
            <a:r>
              <a:rPr lang="en-GB" dirty="0" err="1" smtClean="0"/>
              <a:t>Govt</a:t>
            </a:r>
            <a:endParaRPr lang="en-GB" dirty="0" smtClean="0"/>
          </a:p>
          <a:p>
            <a:pPr lvl="2"/>
            <a:r>
              <a:rPr lang="en-GB" dirty="0" smtClean="0"/>
              <a:t>The mediating role of faith leaders in peace-building</a:t>
            </a:r>
          </a:p>
          <a:p>
            <a:pPr lvl="2"/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2150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dirty="0" smtClean="0"/>
              <a:t>Required religious literacy guidelines</a:t>
            </a:r>
            <a:endParaRPr lang="en-GB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251534"/>
            <a:ext cx="10747929" cy="5077347"/>
          </a:xfrm>
        </p:spPr>
        <p:txBody>
          <a:bodyPr>
            <a:normAutofit/>
          </a:bodyPr>
          <a:lstStyle/>
          <a:p>
            <a:r>
              <a:rPr lang="en-GB" sz="2400" dirty="0" smtClean="0"/>
              <a:t>Inclusion guidelines – project cycle</a:t>
            </a:r>
          </a:p>
          <a:p>
            <a:r>
              <a:rPr lang="en-GB" sz="2400" dirty="0" smtClean="0"/>
              <a:t>Explore </a:t>
            </a:r>
            <a:r>
              <a:rPr lang="en-GB" sz="2400" dirty="0"/>
              <a:t>and challenge unconscious and inherent bias related to working with faith </a:t>
            </a:r>
            <a:r>
              <a:rPr lang="en-GB" sz="2400" dirty="0" smtClean="0"/>
              <a:t>actors – </a:t>
            </a:r>
            <a:r>
              <a:rPr lang="en-GB" sz="1800" dirty="0" smtClean="0"/>
              <a:t>may include essential faith teaching literacy – understanding related values to secular concepts – gender equality, human rights, protection, impartiality, neutrality</a:t>
            </a:r>
            <a:endParaRPr lang="en-GB" sz="1800" dirty="0"/>
          </a:p>
          <a:p>
            <a:r>
              <a:rPr lang="en-GB" sz="2400" dirty="0" smtClean="0"/>
              <a:t>Identify </a:t>
            </a:r>
            <a:r>
              <a:rPr lang="en-GB" sz="2400" dirty="0"/>
              <a:t>benefits of engaging faith actors in humanitarian programming</a:t>
            </a:r>
          </a:p>
          <a:p>
            <a:r>
              <a:rPr lang="en-GB" sz="2400" dirty="0" smtClean="0"/>
              <a:t>Describe </a:t>
            </a:r>
            <a:r>
              <a:rPr lang="en-GB" sz="2400" dirty="0"/>
              <a:t>risk mitigation strategies to use when working with faith actors</a:t>
            </a:r>
          </a:p>
          <a:p>
            <a:r>
              <a:rPr lang="en-GB" sz="2400" dirty="0" smtClean="0"/>
              <a:t>Carry </a:t>
            </a:r>
            <a:r>
              <a:rPr lang="en-GB" sz="2400" dirty="0"/>
              <a:t>out faith actor mapping exercises</a:t>
            </a:r>
          </a:p>
          <a:p>
            <a:r>
              <a:rPr lang="en-GB" sz="2400" dirty="0" smtClean="0"/>
              <a:t>Plan </a:t>
            </a:r>
            <a:r>
              <a:rPr lang="en-GB" sz="2400" dirty="0"/>
              <a:t>the application of partnership </a:t>
            </a:r>
            <a:r>
              <a:rPr lang="en-GB" sz="2400" dirty="0" smtClean="0"/>
              <a:t>approaches </a:t>
            </a:r>
            <a:r>
              <a:rPr lang="en-GB" sz="2400" dirty="0"/>
              <a:t>for different faith actors in different humanitarian contexts</a:t>
            </a:r>
          </a:p>
        </p:txBody>
      </p:sp>
    </p:spTree>
    <p:extLst>
      <p:ext uri="{BB962C8B-B14F-4D97-AF65-F5344CB8AC3E}">
        <p14:creationId xmlns:p14="http://schemas.microsoft.com/office/powerpoint/2010/main" val="721236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Two-way literacy for FBO aid actors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613044"/>
            <a:ext cx="9520167" cy="4635356"/>
          </a:xfrm>
        </p:spPr>
        <p:txBody>
          <a:bodyPr/>
          <a:lstStyle/>
          <a:p>
            <a:r>
              <a:rPr lang="en-GB" dirty="0" smtClean="0"/>
              <a:t>Ensure staff and volunteers understand and respect both faith-based social teaching as well as secular teaching related to human rights and humanitarian ethics</a:t>
            </a:r>
          </a:p>
          <a:p>
            <a:r>
              <a:rPr lang="en-GB" dirty="0" smtClean="0"/>
              <a:t>Ensure standard operating procedures are inclusive and equitable to all groups with conscious &amp; unconscious bias addressed</a:t>
            </a:r>
          </a:p>
          <a:p>
            <a:r>
              <a:rPr lang="en-GB" dirty="0" smtClean="0"/>
              <a:t>Understand the </a:t>
            </a:r>
            <a:r>
              <a:rPr lang="en-GB" dirty="0" err="1" smtClean="0"/>
              <a:t>benfits</a:t>
            </a:r>
            <a:r>
              <a:rPr lang="en-GB" dirty="0" smtClean="0"/>
              <a:t> and relevance of the secular approach and how it can enable </a:t>
            </a:r>
            <a:r>
              <a:rPr lang="en-GB" dirty="0" err="1" smtClean="0"/>
              <a:t>iclusion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905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182</TotalTime>
  <Words>457</Words>
  <Application>Microsoft Office PowerPoint</Application>
  <PresentationFormat>Widescreen</PresentationFormat>
  <Paragraphs>59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Ion</vt:lpstr>
      <vt:lpstr>Religious Literacy in Humanitarian Response</vt:lpstr>
      <vt:lpstr>Challenges in the context of secular approaches in religious societies</vt:lpstr>
      <vt:lpstr>PowerPoint Presentation</vt:lpstr>
      <vt:lpstr>The problem manifests as</vt:lpstr>
      <vt:lpstr>Required religious literacy guidelines</vt:lpstr>
      <vt:lpstr>Two-way literacy for FBO aid actors</vt:lpstr>
    </vt:vector>
  </TitlesOfParts>
  <Company>Islamic Relief Worldwide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Atallah Fitzgibbon</dc:creator>
  <cp:lastModifiedBy>Atallah Fitzgibbon</cp:lastModifiedBy>
  <cp:revision>25</cp:revision>
  <dcterms:created xsi:type="dcterms:W3CDTF">2018-02-26T14:18:39Z</dcterms:created>
  <dcterms:modified xsi:type="dcterms:W3CDTF">2019-10-16T16:35:05Z</dcterms:modified>
</cp:coreProperties>
</file>