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01" r:id="rId2"/>
    <p:sldId id="275" r:id="rId3"/>
    <p:sldId id="283" r:id="rId4"/>
    <p:sldId id="391" r:id="rId5"/>
    <p:sldId id="39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/>
    <p:restoredTop sz="90530" autoAdjust="0"/>
  </p:normalViewPr>
  <p:slideViewPr>
    <p:cSldViewPr>
      <p:cViewPr varScale="1">
        <p:scale>
          <a:sx n="95" d="100"/>
          <a:sy n="95" d="100"/>
        </p:scale>
        <p:origin x="206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1EAF8-9072-5449-9D65-740BB81CF491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C4BBB-40BB-F74B-B5AD-72FD5FC3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3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E504D-4C3F-EC49-9367-241500E75B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97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Starting from the acknowledgement that local communities </a:t>
            </a:r>
            <a:r>
              <a:rPr lang="en-GB" dirty="0"/>
              <a:t>(incl. communities of faith and refugee communities), are </a:t>
            </a:r>
            <a:r>
              <a:rPr lang="en-GB" dirty="0">
                <a:solidFill>
                  <a:srgbClr val="FF0000"/>
                </a:solidFill>
              </a:rPr>
              <a:t>key providers of assistance and protection to refugees, this project explores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rgbClr val="FF0000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FF0000"/>
                </a:solidFill>
              </a:rPr>
              <a:t>How, why and with what effect </a:t>
            </a:r>
            <a:r>
              <a:rPr lang="en-GB" sz="1200" dirty="0"/>
              <a:t>local communities in Lebanon, Jordan &amp; Turkey are responding to displacement from Syria?</a:t>
            </a:r>
            <a:endParaRPr lang="en-GB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504D-4C3F-EC49-9367-241500E75B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7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DAAC0-1A1D-4F2F-A054-0E45775AD5DC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3FE86-832F-4BF4-BF87-52E6C3EF47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3EBD-6387-1B47-878F-F9A729A42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and Opening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20254-2DC7-7F4D-B056-3C399602D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/>
              <a:t>Prof. Elena </a:t>
            </a:r>
            <a:r>
              <a:rPr lang="en-US" dirty="0" err="1"/>
              <a:t>Fiddian-Qasmiyeh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r>
              <a:rPr lang="en-US" dirty="0"/>
              <a:t>Professor of Migration and Refugee Studies, UCL</a:t>
            </a:r>
          </a:p>
          <a:p>
            <a:pPr marL="0" indent="0" algn="ctr">
              <a:buNone/>
            </a:pPr>
            <a:r>
              <a:rPr lang="en-US" dirty="0"/>
              <a:t>Principal Investigator, Refugee Hosts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59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1470"/>
            <a:ext cx="7118548" cy="85725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Refugee Hosts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8640960" cy="2267969"/>
          </a:xfrm>
        </p:spPr>
        <p:txBody>
          <a:bodyPr>
            <a:noAutofit/>
          </a:bodyPr>
          <a:lstStyle/>
          <a:p>
            <a:r>
              <a:rPr lang="en-GB" sz="1800" dirty="0" err="1"/>
              <a:t>Prof.</a:t>
            </a:r>
            <a:r>
              <a:rPr lang="en-GB" sz="1800" dirty="0"/>
              <a:t> Elena Fiddian-Qasmiyeh, UCL (PI) </a:t>
            </a:r>
          </a:p>
          <a:p>
            <a:r>
              <a:rPr lang="en-GB" sz="1800" dirty="0" err="1"/>
              <a:t>Prof.</a:t>
            </a:r>
            <a:r>
              <a:rPr lang="en-GB" sz="1800" dirty="0"/>
              <a:t> Alastair Ager, Queen Margaret University-Edinburgh (Co-I)</a:t>
            </a:r>
          </a:p>
          <a:p>
            <a:r>
              <a:rPr lang="en-GB" sz="1800" dirty="0" err="1"/>
              <a:t>Prof.</a:t>
            </a:r>
            <a:r>
              <a:rPr lang="en-GB" sz="1800" dirty="0"/>
              <a:t> Lyndsey Stonebridge, Birmingham University (Co-I)</a:t>
            </a:r>
          </a:p>
          <a:p>
            <a:r>
              <a:rPr lang="en-GB" sz="1800" dirty="0" err="1"/>
              <a:t>Dr.</a:t>
            </a:r>
            <a:r>
              <a:rPr lang="en-GB" sz="1800" dirty="0"/>
              <a:t> Anna Rowlands, Durham University (Co-I)</a:t>
            </a:r>
          </a:p>
          <a:p>
            <a:r>
              <a:rPr lang="en-GB" sz="1800" dirty="0"/>
              <a:t>Yousif M. </a:t>
            </a:r>
            <a:r>
              <a:rPr lang="en-GB" sz="1800" dirty="0" err="1"/>
              <a:t>Qasmiyeh</a:t>
            </a:r>
            <a:r>
              <a:rPr lang="en-GB" sz="1800" dirty="0"/>
              <a:t>, Oxford University (Writer-in-Residence)</a:t>
            </a:r>
          </a:p>
          <a:p>
            <a:endParaRPr lang="en-GB" sz="1800" dirty="0"/>
          </a:p>
          <a:p>
            <a:r>
              <a:rPr lang="en-GB" sz="1800" dirty="0"/>
              <a:t>Dima </a:t>
            </a:r>
            <a:r>
              <a:rPr lang="en-GB" sz="1800" dirty="0" err="1"/>
              <a:t>Hamadmad</a:t>
            </a:r>
            <a:r>
              <a:rPr lang="en-GB" sz="1800" dirty="0"/>
              <a:t>, </a:t>
            </a:r>
            <a:r>
              <a:rPr lang="en-GB" sz="1800" dirty="0" err="1"/>
              <a:t>Rahmeh</a:t>
            </a:r>
            <a:r>
              <a:rPr lang="en-GB" sz="1800" dirty="0"/>
              <a:t> Abu-</a:t>
            </a:r>
            <a:r>
              <a:rPr lang="en-GB" sz="1800" dirty="0" err="1"/>
              <a:t>Shweimeh</a:t>
            </a:r>
            <a:r>
              <a:rPr lang="en-GB" sz="1800" dirty="0"/>
              <a:t>, </a:t>
            </a:r>
            <a:r>
              <a:rPr lang="en-GB" sz="1800" dirty="0" err="1"/>
              <a:t>Dr.</a:t>
            </a:r>
            <a:r>
              <a:rPr lang="en-GB" sz="1800" dirty="0"/>
              <a:t> Rana </a:t>
            </a:r>
            <a:r>
              <a:rPr lang="en-GB" sz="1800" dirty="0" err="1"/>
              <a:t>Dajani</a:t>
            </a:r>
            <a:r>
              <a:rPr lang="en-GB" sz="1800" dirty="0"/>
              <a:t>, Rania Al-Saheb, </a:t>
            </a:r>
            <a:r>
              <a:rPr lang="en-GB" sz="1800" dirty="0" err="1"/>
              <a:t>Shatha</a:t>
            </a:r>
            <a:r>
              <a:rPr lang="en-GB" sz="1800" dirty="0"/>
              <a:t> Al-</a:t>
            </a:r>
            <a:r>
              <a:rPr lang="en-GB" sz="1800" dirty="0" err="1"/>
              <a:t>Nakib</a:t>
            </a:r>
            <a:r>
              <a:rPr lang="en-GB" sz="1800" dirty="0"/>
              <a:t>, </a:t>
            </a:r>
            <a:r>
              <a:rPr lang="en-GB" sz="1800" dirty="0" err="1"/>
              <a:t>Sura</a:t>
            </a:r>
            <a:r>
              <a:rPr lang="en-GB" sz="1800" dirty="0"/>
              <a:t> Al-</a:t>
            </a:r>
            <a:r>
              <a:rPr lang="en-GB" sz="1800" dirty="0" err="1"/>
              <a:t>Mahasis</a:t>
            </a:r>
            <a:endParaRPr lang="en-GB" sz="1800" dirty="0"/>
          </a:p>
          <a:p>
            <a:pPr lvl="1"/>
            <a:r>
              <a:rPr lang="en-GB" sz="1800" dirty="0"/>
              <a:t> </a:t>
            </a:r>
            <a:r>
              <a:rPr lang="en-GB" sz="1800" i="1" dirty="0"/>
              <a:t>research in Amman, Irbid (city and camp), </a:t>
            </a:r>
            <a:r>
              <a:rPr lang="en-GB" sz="1800" i="1" dirty="0" err="1"/>
              <a:t>Jarash</a:t>
            </a:r>
            <a:r>
              <a:rPr lang="en-GB" sz="1800" i="1" dirty="0"/>
              <a:t> and </a:t>
            </a:r>
            <a:r>
              <a:rPr lang="en-GB" sz="1800" i="1" dirty="0" err="1"/>
              <a:t>Zarqaa</a:t>
            </a:r>
            <a:r>
              <a:rPr lang="en-GB" sz="1800" i="1" dirty="0"/>
              <a:t> in Jordan</a:t>
            </a:r>
            <a:endParaRPr lang="en-GB" sz="1400" i="1" dirty="0"/>
          </a:p>
          <a:p>
            <a:pPr lvl="1"/>
            <a:endParaRPr lang="en-GB" sz="1100" dirty="0"/>
          </a:p>
          <a:p>
            <a:r>
              <a:rPr lang="en-GB" sz="1800" dirty="0"/>
              <a:t>Bayan </a:t>
            </a:r>
            <a:r>
              <a:rPr lang="en-GB" sz="1800" dirty="0" err="1"/>
              <a:t>Itani</a:t>
            </a:r>
            <a:r>
              <a:rPr lang="en-GB" sz="1800" dirty="0"/>
              <a:t>, Hanna </a:t>
            </a:r>
            <a:r>
              <a:rPr lang="en-GB" sz="1800" dirty="0" err="1"/>
              <a:t>Dahdal</a:t>
            </a:r>
            <a:r>
              <a:rPr lang="en-GB" sz="1800" dirty="0"/>
              <a:t>, </a:t>
            </a:r>
            <a:r>
              <a:rPr lang="en-GB" sz="1800" dirty="0" err="1"/>
              <a:t>Reem</a:t>
            </a:r>
            <a:r>
              <a:rPr lang="en-GB" sz="1800" dirty="0"/>
              <a:t> El-Khatib, Leonie Harsh, Mohammad Abu Iyad </a:t>
            </a:r>
          </a:p>
          <a:p>
            <a:pPr lvl="1"/>
            <a:r>
              <a:rPr lang="en-GB" sz="1800" i="1" dirty="0"/>
              <a:t>research in </a:t>
            </a:r>
            <a:r>
              <a:rPr lang="en-GB" sz="1800" i="1" dirty="0" err="1"/>
              <a:t>Hamra</a:t>
            </a:r>
            <a:r>
              <a:rPr lang="en-GB" sz="1800" i="1" dirty="0"/>
              <a:t> (Beirut), </a:t>
            </a:r>
            <a:r>
              <a:rPr lang="en-GB" sz="1800" i="1" dirty="0" err="1"/>
              <a:t>Baddawi</a:t>
            </a:r>
            <a:r>
              <a:rPr lang="en-GB" sz="1800" i="1" dirty="0"/>
              <a:t> refugee camp, and the Jebel al-</a:t>
            </a:r>
            <a:r>
              <a:rPr lang="en-GB" sz="1800" i="1" dirty="0" err="1"/>
              <a:t>Baddawi</a:t>
            </a:r>
            <a:r>
              <a:rPr lang="en-GB" sz="1800" i="1" dirty="0"/>
              <a:t> neighbourhood in Lebanon </a:t>
            </a:r>
          </a:p>
          <a:p>
            <a:pPr lvl="1"/>
            <a:endParaRPr lang="en-GB" sz="1100" dirty="0"/>
          </a:p>
          <a:p>
            <a:r>
              <a:rPr lang="en-GB" sz="1800" dirty="0"/>
              <a:t>Leonie Harsh and </a:t>
            </a:r>
            <a:r>
              <a:rPr lang="en-GB" sz="1800" dirty="0" err="1"/>
              <a:t>Paladia</a:t>
            </a:r>
            <a:r>
              <a:rPr lang="en-GB" sz="1800" dirty="0"/>
              <a:t> </a:t>
            </a:r>
            <a:r>
              <a:rPr lang="en-GB" sz="1800" dirty="0" err="1"/>
              <a:t>Ziss</a:t>
            </a:r>
            <a:endParaRPr lang="en-GB" sz="1800" dirty="0"/>
          </a:p>
          <a:p>
            <a:pPr lvl="1"/>
            <a:r>
              <a:rPr lang="en-GB" sz="1800" i="1" dirty="0"/>
              <a:t>research in Berlin and Frankfurt, Germany</a:t>
            </a:r>
          </a:p>
          <a:p>
            <a:pPr lvl="1"/>
            <a:endParaRPr lang="en-GB" sz="1100" dirty="0"/>
          </a:p>
          <a:p>
            <a:r>
              <a:rPr lang="en-GB" sz="1800" dirty="0"/>
              <a:t>Aydan </a:t>
            </a:r>
            <a:r>
              <a:rPr lang="en-GB" sz="1800" dirty="0" err="1"/>
              <a:t>Greatrick</a:t>
            </a:r>
            <a:r>
              <a:rPr lang="en-GB" sz="1800" dirty="0"/>
              <a:t> and Sorcha Daly, UCL</a:t>
            </a:r>
          </a:p>
          <a:p>
            <a:pPr marL="0" indent="0">
              <a:buNone/>
            </a:pPr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3472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006" y="188640"/>
            <a:ext cx="7841365" cy="20145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700" dirty="0"/>
              <a:t>How, why and with what effect are local communities, </a:t>
            </a:r>
            <a:r>
              <a:rPr lang="en-GB" sz="2800" dirty="0"/>
              <a:t>including established refugee communities,</a:t>
            </a:r>
            <a:r>
              <a:rPr lang="en-GB" sz="2700" dirty="0"/>
              <a:t> in Lebanon, Jordan and Turkey responding to displacement from Syria?</a:t>
            </a:r>
            <a:r>
              <a:rPr lang="en-GB" sz="3000" dirty="0"/>
              <a:t/>
            </a:r>
            <a:br>
              <a:rPr lang="en-GB" sz="3000" dirty="0"/>
            </a:br>
            <a:endParaRPr lang="en-GB" sz="3000" dirty="0"/>
          </a:p>
          <a:p>
            <a:pPr marL="0" indent="0" algn="ctr">
              <a:buNone/>
            </a:pPr>
            <a:endParaRPr lang="en-US" sz="3000" i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5BF549-46F6-5640-A520-B144BAF800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006" y="2376499"/>
            <a:ext cx="2703065" cy="36154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FB5F9B-751A-9F45-8CD8-18861ABAB751}"/>
              </a:ext>
            </a:extLst>
          </p:cNvPr>
          <p:cNvSpPr txBox="1"/>
          <p:nvPr/>
        </p:nvSpPr>
        <p:spPr>
          <a:xfrm>
            <a:off x="539552" y="6042057"/>
            <a:ext cx="2703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 Syrian coffee vendor in </a:t>
            </a:r>
            <a:r>
              <a:rPr lang="en-US" sz="1200" dirty="0" err="1"/>
              <a:t>Baddawi</a:t>
            </a:r>
            <a:r>
              <a:rPr lang="en-US" sz="1200" dirty="0"/>
              <a:t> camp,  Lebanon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8E34D5-1430-614A-A3E1-FF9EAA1AB1B5}"/>
              </a:ext>
            </a:extLst>
          </p:cNvPr>
          <p:cNvSpPr txBox="1"/>
          <p:nvPr/>
        </p:nvSpPr>
        <p:spPr>
          <a:xfrm>
            <a:off x="3563888" y="6134391"/>
            <a:ext cx="48867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Baddawi</a:t>
            </a:r>
            <a:r>
              <a:rPr lang="en-US" sz="1200" dirty="0"/>
              <a:t> camp residents preparing </a:t>
            </a:r>
            <a:r>
              <a:rPr lang="en-US" sz="1200" i="1" dirty="0" err="1"/>
              <a:t>iftar</a:t>
            </a:r>
            <a:r>
              <a:rPr lang="en-US" sz="1200" dirty="0"/>
              <a:t> baskets for distribution in the camp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244322-8567-E144-8CD3-CB58CCA77A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845" r="2218" b="22376"/>
          <a:stretch/>
        </p:blipFill>
        <p:spPr>
          <a:xfrm>
            <a:off x="3662946" y="2352342"/>
            <a:ext cx="4960478" cy="36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2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AA77F1-22EE-9B4B-968F-6B91C3888B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58" b="30248"/>
          <a:stretch/>
        </p:blipFill>
        <p:spPr>
          <a:xfrm>
            <a:off x="20" y="10"/>
            <a:ext cx="9143980" cy="3710603"/>
          </a:xfrm>
          <a:custGeom>
            <a:avLst/>
            <a:gdLst>
              <a:gd name="connsiteX0" fmla="*/ 0 w 12192000"/>
              <a:gd name="connsiteY0" fmla="*/ 0 h 3692092"/>
              <a:gd name="connsiteX1" fmla="*/ 12192000 w 12192000"/>
              <a:gd name="connsiteY1" fmla="*/ 0 h 3692092"/>
              <a:gd name="connsiteX2" fmla="*/ 12192000 w 12192000"/>
              <a:gd name="connsiteY2" fmla="*/ 3504824 h 3692092"/>
              <a:gd name="connsiteX3" fmla="*/ 12024691 w 12192000"/>
              <a:gd name="connsiteY3" fmla="*/ 3517794 h 3692092"/>
              <a:gd name="connsiteX4" fmla="*/ 160485 w 12192000"/>
              <a:gd name="connsiteY4" fmla="*/ 3663863 h 3692092"/>
              <a:gd name="connsiteX5" fmla="*/ 0 w 12192000"/>
              <a:gd name="connsiteY5" fmla="*/ 3692092 h 3692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3573016"/>
            <a:ext cx="6552728" cy="3096344"/>
          </a:xfrm>
        </p:spPr>
        <p:txBody>
          <a:bodyPr anchor="ctr">
            <a:normAutofit/>
          </a:bodyPr>
          <a:lstStyle/>
          <a:p>
            <a:r>
              <a:rPr lang="en-GB" sz="2000" dirty="0"/>
              <a:t>Project Partners: </a:t>
            </a:r>
          </a:p>
          <a:p>
            <a:pPr lvl="1"/>
            <a:r>
              <a:rPr lang="en-GB" sz="2000" dirty="0"/>
              <a:t>PEN International and English-PEN</a:t>
            </a:r>
          </a:p>
          <a:p>
            <a:pPr lvl="1"/>
            <a:r>
              <a:rPr lang="en-GB" sz="2000" dirty="0"/>
              <a:t>Joint Learning Initiative on Local Faith Communities and Refugees</a:t>
            </a:r>
          </a:p>
          <a:p>
            <a:r>
              <a:rPr lang="en-GB" sz="2000" dirty="0"/>
              <a:t>Project Collaborators: </a:t>
            </a:r>
          </a:p>
          <a:p>
            <a:pPr lvl="1"/>
            <a:r>
              <a:rPr lang="en-GB" sz="2000" dirty="0"/>
              <a:t>Stories in Transit</a:t>
            </a:r>
          </a:p>
          <a:p>
            <a:pPr lvl="1"/>
            <a:r>
              <a:rPr lang="en-GB" sz="2000" dirty="0"/>
              <a:t>Save the Children’s Humanitarian Affairs Team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3329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9D9A6-C53B-2044-9B11-BE55335B4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dirty="0"/>
              <a:t>Project and Conference Principles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2B0B37-2815-4D23-93C6-D294738FC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991" y="1196752"/>
            <a:ext cx="8229600" cy="532859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Challenging </a:t>
            </a:r>
            <a:r>
              <a:rPr lang="en-US" dirty="0" err="1"/>
              <a:t>exceptionalist</a:t>
            </a:r>
            <a:r>
              <a:rPr lang="en-US" dirty="0"/>
              <a:t> framing</a:t>
            </a:r>
            <a:r>
              <a:rPr lang="en-GB" dirty="0"/>
              <a:t> and </a:t>
            </a:r>
            <a:r>
              <a:rPr lang="en-GB" dirty="0" err="1"/>
              <a:t>presentist</a:t>
            </a:r>
            <a:r>
              <a:rPr lang="en-GB" dirty="0"/>
              <a:t> bias of refugee studies and policies</a:t>
            </a:r>
          </a:p>
          <a:p>
            <a:endParaRPr lang="en-GB" dirty="0"/>
          </a:p>
          <a:p>
            <a:r>
              <a:rPr lang="en-GB" dirty="0"/>
              <a:t>Examining responses to displacement from Syria in </a:t>
            </a:r>
            <a:r>
              <a:rPr lang="en-GB" i="1" dirty="0"/>
              <a:t>relation</a:t>
            </a:r>
            <a:r>
              <a:rPr lang="en-GB" dirty="0"/>
              <a:t> to – rather than isolation from – other geographical and historical situations</a:t>
            </a:r>
          </a:p>
          <a:p>
            <a:endParaRPr lang="en-GB" dirty="0"/>
          </a:p>
          <a:p>
            <a:r>
              <a:rPr lang="en-GB" dirty="0"/>
              <a:t>Engaging with the politics of knowledge production and circulation</a:t>
            </a:r>
          </a:p>
          <a:p>
            <a:endParaRPr lang="en-GB" dirty="0"/>
          </a:p>
          <a:p>
            <a:r>
              <a:rPr lang="en-GB" dirty="0"/>
              <a:t>Identifying and resisting structural barriers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10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15791</TotalTime>
  <Words>339</Words>
  <Application>Microsoft Office PowerPoint</Application>
  <PresentationFormat>On-screen Show (4:3)</PresentationFormat>
  <Paragraphs>45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Welcome and Opening Remarks</vt:lpstr>
      <vt:lpstr>Refugee Hosts Team</vt:lpstr>
      <vt:lpstr>PowerPoint Presentation</vt:lpstr>
      <vt:lpstr>PowerPoint Presentation</vt:lpstr>
      <vt:lpstr>Project and Conference Principles</vt:lpstr>
    </vt:vector>
  </TitlesOfParts>
  <Company>Queen Elizabeth House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Gender, Conflict and Forced Migration</dc:title>
  <dc:creator>EFQ</dc:creator>
  <cp:lastModifiedBy>Daly, Sorcha</cp:lastModifiedBy>
  <cp:revision>129</cp:revision>
  <dcterms:created xsi:type="dcterms:W3CDTF">2010-01-28T15:40:10Z</dcterms:created>
  <dcterms:modified xsi:type="dcterms:W3CDTF">2019-11-19T16:26:06Z</dcterms:modified>
</cp:coreProperties>
</file>